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1" r:id="rId2"/>
    <p:sldId id="313" r:id="rId3"/>
    <p:sldId id="314" r:id="rId4"/>
    <p:sldId id="316" r:id="rId5"/>
    <p:sldId id="283" r:id="rId6"/>
    <p:sldId id="388" r:id="rId7"/>
    <p:sldId id="391" r:id="rId8"/>
    <p:sldId id="398" r:id="rId9"/>
    <p:sldId id="416" r:id="rId10"/>
    <p:sldId id="399" r:id="rId11"/>
    <p:sldId id="392" r:id="rId12"/>
    <p:sldId id="390" r:id="rId13"/>
    <p:sldId id="400" r:id="rId14"/>
    <p:sldId id="401" r:id="rId15"/>
    <p:sldId id="393" r:id="rId16"/>
    <p:sldId id="403" r:id="rId17"/>
    <p:sldId id="402" r:id="rId18"/>
    <p:sldId id="395" r:id="rId19"/>
    <p:sldId id="404" r:id="rId20"/>
    <p:sldId id="405" r:id="rId21"/>
    <p:sldId id="406" r:id="rId22"/>
    <p:sldId id="336" r:id="rId23"/>
    <p:sldId id="382" r:id="rId24"/>
    <p:sldId id="407" r:id="rId25"/>
    <p:sldId id="409" r:id="rId26"/>
    <p:sldId id="408" r:id="rId27"/>
    <p:sldId id="410" r:id="rId28"/>
    <p:sldId id="411" r:id="rId29"/>
    <p:sldId id="418" r:id="rId30"/>
    <p:sldId id="412" r:id="rId31"/>
    <p:sldId id="415" r:id="rId32"/>
    <p:sldId id="414" r:id="rId33"/>
    <p:sldId id="380" r:id="rId34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Light" panose="020B0306030504020204" pitchFamily="34" charset="0"/>
      <p:regular r:id="rId45"/>
      <p:italic r:id="rId46"/>
    </p:embeddedFont>
  </p:embeddedFontLst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charset="0"/>
        <a:ea typeface="SimSun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278" userDrawn="1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18A"/>
    <a:srgbClr val="BAE1C7"/>
    <a:srgbClr val="F58A53"/>
    <a:srgbClr val="FDC659"/>
    <a:srgbClr val="11928B"/>
    <a:srgbClr val="FEC74D"/>
    <a:srgbClr val="F88A4C"/>
    <a:srgbClr val="009DD9"/>
    <a:srgbClr val="0BD0D9"/>
    <a:srgbClr val="10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7"/>
    <p:restoredTop sz="94660"/>
  </p:normalViewPr>
  <p:slideViewPr>
    <p:cSldViewPr snapToGrid="0" showGuides="1">
      <p:cViewPr varScale="1">
        <p:scale>
          <a:sx n="165" d="100"/>
          <a:sy n="165" d="100"/>
        </p:scale>
        <p:origin x="1080" y="192"/>
      </p:cViewPr>
      <p:guideLst>
        <p:guide orient="horz" pos="2278"/>
        <p:guide pos="287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3" d="100"/>
          <a:sy n="73" d="100"/>
        </p:scale>
        <p:origin x="1950" y="72"/>
      </p:cViewPr>
      <p:guideLst/>
    </p:cSldViewPr>
  </p:notesViewPr>
  <p:gridSpacing cx="76319" cy="7631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587884812459"/>
          <c:y val="7.1284305905605097E-2"/>
          <c:w val="0.61698911729141503"/>
          <c:h val="0.8226521563885530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en-US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9304943046295"/>
          <c:y val="7.9699248120300797E-2"/>
          <c:w val="0.61698911729141503"/>
          <c:h val="0.8226521563885530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en-US" sz="900" kern="120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19737E9-0386-462B-AFF4-6F89C72B0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474212-6457-4A8C-A408-9D64A266C0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C661-6409-413A-A4E5-9EC0A3DB678A}" type="datetimeFigureOut">
              <a:rPr lang="es-ES" smtClean="0"/>
              <a:t>11/3/22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80A7A-9051-433A-B1B9-97091E1633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FE35E4-6514-478F-9ED6-E24AFA48D0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23CF8-7892-4775-8D76-D3AB58C375A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8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A0FBC-FC8E-423D-B57E-59C1D2279BE9}" type="datetimeFigureOut">
              <a:rPr lang="es-ES" smtClean="0"/>
              <a:t>11/3/22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24348-E809-4E75-A500-1BA344C2F44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0898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 userDrawn="1">
            <p:extLst>
              <p:ext uri="{D42A27DB-BD31-4B8C-83A1-F6EECF244321}">
                <p14:modId xmlns:p14="http://schemas.microsoft.com/office/powerpoint/2010/main" val="1725617548"/>
              </p:ext>
            </p:extLst>
          </p:nvPr>
        </p:nvGraphicFramePr>
        <p:xfrm>
          <a:off x="-166370" y="5180407"/>
          <a:ext cx="2272030" cy="1704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 userDrawn="1"/>
        </p:nvSpPr>
        <p:spPr>
          <a:xfrm>
            <a:off x="7777316" y="0"/>
            <a:ext cx="1366684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/>
          <p:cNvGraphicFramePr/>
          <p:nvPr userDrawn="1"/>
        </p:nvGraphicFramePr>
        <p:xfrm>
          <a:off x="6569075" y="6115685"/>
          <a:ext cx="389890" cy="292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77C93024-CF76-4433-92DD-C0CB3C91E1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6775" y="868098"/>
            <a:ext cx="7410446" cy="1354117"/>
          </a:xfrm>
        </p:spPr>
        <p:txBody>
          <a:bodyPr anchor="ctr">
            <a:normAutofit/>
          </a:bodyPr>
          <a:lstStyle>
            <a:lvl1pPr marL="1905" indent="0" algn="ctr">
              <a:lnSpc>
                <a:spcPct val="100000"/>
              </a:lnSpc>
              <a:buNone/>
              <a:defRPr sz="4000" b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32" name="Marcador de texto 30">
            <a:extLst>
              <a:ext uri="{FF2B5EF4-FFF2-40B4-BE49-F238E27FC236}">
                <a16:creationId xmlns:a16="http://schemas.microsoft.com/office/drawing/2014/main" id="{402F94F5-C35A-482F-848A-5820A6641A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7937" y="3110464"/>
            <a:ext cx="3771900" cy="457200"/>
          </a:xfrm>
        </p:spPr>
        <p:txBody>
          <a:bodyPr>
            <a:normAutofit/>
          </a:bodyPr>
          <a:lstStyle>
            <a:lvl1pPr marL="1905" indent="0" algn="ctr">
              <a:buNone/>
              <a:defRPr sz="1800"/>
            </a:lvl1pPr>
          </a:lstStyle>
          <a:p>
            <a:pPr lvl="0"/>
            <a:r>
              <a:rPr lang="es-ES" dirty="0" err="1"/>
              <a:t>Author</a:t>
            </a:r>
            <a:r>
              <a:rPr lang="es-ES" dirty="0"/>
              <a:t> 1;  </a:t>
            </a:r>
            <a:r>
              <a:rPr lang="es-ES" dirty="0" err="1"/>
              <a:t>Author</a:t>
            </a:r>
            <a:r>
              <a:rPr lang="es-ES" dirty="0"/>
              <a:t> 2;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48C57C1-D8C7-48CB-85B8-0663A859F65F}"/>
              </a:ext>
            </a:extLst>
          </p:cNvPr>
          <p:cNvSpPr/>
          <p:nvPr userDrawn="1"/>
        </p:nvSpPr>
        <p:spPr>
          <a:xfrm flipV="1">
            <a:off x="80524" y="4955699"/>
            <a:ext cx="1263019" cy="36008"/>
          </a:xfrm>
          <a:prstGeom prst="rect">
            <a:avLst/>
          </a:prstGeom>
          <a:solidFill>
            <a:srgbClr val="0BD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B63741-7FD1-46E3-BF93-CC039458A895}"/>
              </a:ext>
            </a:extLst>
          </p:cNvPr>
          <p:cNvSpPr/>
          <p:nvPr userDrawn="1"/>
        </p:nvSpPr>
        <p:spPr>
          <a:xfrm flipV="1">
            <a:off x="80524" y="4895192"/>
            <a:ext cx="540002" cy="36008"/>
          </a:xfrm>
          <a:prstGeom prst="rect">
            <a:avLst/>
          </a:prstGeom>
          <a:solidFill>
            <a:srgbClr val="009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65F8FCED-AC10-4833-A6DC-D7A7DA31A844}"/>
              </a:ext>
            </a:extLst>
          </p:cNvPr>
          <p:cNvSpPr/>
          <p:nvPr userDrawn="1"/>
        </p:nvSpPr>
        <p:spPr>
          <a:xfrm flipV="1">
            <a:off x="80524" y="4827427"/>
            <a:ext cx="180000" cy="36008"/>
          </a:xfrm>
          <a:prstGeom prst="rect">
            <a:avLst/>
          </a:pr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A04E592-AC74-4E45-B76F-D6133FB90CD2}"/>
              </a:ext>
            </a:extLst>
          </p:cNvPr>
          <p:cNvSpPr/>
          <p:nvPr userDrawn="1"/>
        </p:nvSpPr>
        <p:spPr>
          <a:xfrm flipV="1">
            <a:off x="1424067" y="4953884"/>
            <a:ext cx="7632000" cy="36008"/>
          </a:xfrm>
          <a:prstGeom prst="rect">
            <a:avLst/>
          </a:prstGeom>
          <a:solidFill>
            <a:srgbClr val="10C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7E611A3B-C0F3-4BFF-8206-D0DBF842826E}"/>
              </a:ext>
            </a:extLst>
          </p:cNvPr>
          <p:cNvSpPr/>
          <p:nvPr userDrawn="1"/>
        </p:nvSpPr>
        <p:spPr>
          <a:xfrm>
            <a:off x="-2" y="251088"/>
            <a:ext cx="9144000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5C9F60F-2981-4A1F-AE2C-CA3582189EBC}"/>
              </a:ext>
            </a:extLst>
          </p:cNvPr>
          <p:cNvGrpSpPr/>
          <p:nvPr userDrawn="1"/>
        </p:nvGrpSpPr>
        <p:grpSpPr>
          <a:xfrm>
            <a:off x="105410" y="2664665"/>
            <a:ext cx="8962032" cy="165563"/>
            <a:chOff x="105410" y="1707726"/>
            <a:chExt cx="8962032" cy="165563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A214D3E0-AE5D-4D94-A983-61856FBFDEEC}"/>
                </a:ext>
              </a:extLst>
            </p:cNvPr>
            <p:cNvSpPr/>
            <p:nvPr userDrawn="1"/>
          </p:nvSpPr>
          <p:spPr>
            <a:xfrm flipV="1">
              <a:off x="105410" y="1707726"/>
              <a:ext cx="7632000" cy="36008"/>
            </a:xfrm>
            <a:prstGeom prst="rect">
              <a:avLst/>
            </a:prstGeom>
            <a:solidFill>
              <a:srgbClr val="F88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B84BB4CD-074C-45DE-8D5B-D0ED0C6D193C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F770BDDD-BF0E-4768-9591-C6EDA4DF0B28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75B4364C-187B-4678-85CA-652BE687E7D0}"/>
                </a:ext>
              </a:extLst>
            </p:cNvPr>
            <p:cNvSpPr/>
            <p:nvPr userDrawn="1"/>
          </p:nvSpPr>
          <p:spPr>
            <a:xfrm flipV="1">
              <a:off x="8886850" y="183728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21FBBD8C-5A25-4194-B925-4BD5C1D704FC}"/>
              </a:ext>
            </a:extLst>
          </p:cNvPr>
          <p:cNvSpPr/>
          <p:nvPr userDrawn="1"/>
        </p:nvSpPr>
        <p:spPr>
          <a:xfrm>
            <a:off x="0" y="4563397"/>
            <a:ext cx="9144000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45ECEE-BDD0-426D-AA66-E47CB5AB94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09" y="3821938"/>
            <a:ext cx="2076364" cy="1167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3" y="65103"/>
            <a:ext cx="3956062" cy="401729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D06941DE-858D-4649-98C4-4A234187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764A033C-35A3-4F1A-95E6-251478F3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4307CEA6-0B6A-49AA-8687-B9D7AEE9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05" y="273955"/>
            <a:ext cx="1971684" cy="4360649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955"/>
            <a:ext cx="5800751" cy="4360649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FB08434A-9C64-4CA7-901A-A6D71E65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206D2D99-C63A-4ADC-A648-EC383D23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BF7AC41-D2A4-4908-81FE-52102CBA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" y="65420"/>
            <a:ext cx="5608337" cy="526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69545">
              <a:buClr>
                <a:srgbClr val="F58A53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FDC659"/>
              </a:buClr>
              <a:defRPr/>
            </a:lvl2pPr>
            <a:lvl3pPr marL="857250" indent="-169545">
              <a:buClr>
                <a:srgbClr val="15918A"/>
              </a:buClr>
              <a:buFont typeface="Arial" panose="020B0604020202020204" pitchFamily="34" charset="0"/>
              <a:buChar char="•"/>
              <a:defRPr/>
            </a:lvl3pPr>
            <a:lvl4pPr>
              <a:buClr>
                <a:srgbClr val="BAE1C7"/>
              </a:buClr>
              <a:defRPr/>
            </a:lvl4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8C0E19-168F-4C0F-9725-1560F24047C1}"/>
              </a:ext>
            </a:extLst>
          </p:cNvPr>
          <p:cNvSpPr txBox="1">
            <a:spLocks/>
          </p:cNvSpPr>
          <p:nvPr userDrawn="1"/>
        </p:nvSpPr>
        <p:spPr>
          <a:xfrm>
            <a:off x="3191991" y="4836966"/>
            <a:ext cx="3086109" cy="273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05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Calibri" charset="0"/>
                <a:ea typeface="SimSun" charset="-122"/>
              </a:defRPr>
            </a:lvl9pPr>
          </a:lstStyle>
          <a:p>
            <a:pPr fontAlgn="auto"/>
            <a:endParaRPr lang="en-US" noProof="1"/>
          </a:p>
        </p:txBody>
      </p:sp>
      <p:sp>
        <p:nvSpPr>
          <p:cNvPr id="22" name="Marcador de fecha 21">
            <a:extLst>
              <a:ext uri="{FF2B5EF4-FFF2-40B4-BE49-F238E27FC236}">
                <a16:creationId xmlns:a16="http://schemas.microsoft.com/office/drawing/2014/main" id="{49B8667D-54E2-4002-8CED-F80E18CF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30CDF3D5-5F3A-4D87-92C4-31D46101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44CF8873-74E2-4C20-A3DB-B4D8DF55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824"/>
            <a:ext cx="7886736" cy="2140421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3495"/>
            <a:ext cx="7886736" cy="112559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6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15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44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AFD0B08-0478-4751-9E47-D00306C4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8319" y="4905301"/>
            <a:ext cx="1703388" cy="273113"/>
          </a:xfrm>
        </p:spPr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8C2A9194-C299-4A28-BA7F-5EE12545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49" y="4905302"/>
            <a:ext cx="2465679" cy="273113"/>
          </a:xfrm>
        </p:spPr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560D49A-A23B-4958-B629-D858AD4A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7E7F7C7-7CD2-4DBB-9322-62747DEE3E1C}"/>
              </a:ext>
            </a:extLst>
          </p:cNvPr>
          <p:cNvSpPr/>
          <p:nvPr userDrawn="1"/>
        </p:nvSpPr>
        <p:spPr>
          <a:xfrm rot="5400000" flipV="1">
            <a:off x="263890" y="3006329"/>
            <a:ext cx="720000" cy="36008"/>
          </a:xfrm>
          <a:prstGeom prst="rect">
            <a:avLst/>
          </a:prstGeom>
          <a:solidFill>
            <a:srgbClr val="15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" y="65420"/>
            <a:ext cx="5753117" cy="526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3" y="1369774"/>
            <a:ext cx="3886218" cy="3264829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1" y="1369774"/>
            <a:ext cx="3886218" cy="3264829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F97DDD-8558-4168-9AE0-BD0CB580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5CEAD9CA-FD57-4B55-9751-158C82AE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4818C589-20F7-4ED0-A9BD-83581C1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45729"/>
            <a:ext cx="7886724" cy="5361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985159"/>
            <a:ext cx="3868358" cy="61818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F58A5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603344"/>
            <a:ext cx="3868358" cy="2764563"/>
          </a:xfrm>
          <a:ln>
            <a:solidFill>
              <a:srgbClr val="F58A53"/>
            </a:solidFill>
          </a:ln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71" y="985159"/>
            <a:ext cx="3887409" cy="61818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5918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71" y="1603344"/>
            <a:ext cx="3887409" cy="2764563"/>
          </a:xfrm>
          <a:ln>
            <a:solidFill>
              <a:srgbClr val="15918A"/>
            </a:solidFill>
          </a:ln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EFA34ACF-B474-46FD-B814-C56947FD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D674AE39-4FB8-406E-8F38-07C82615C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A3521F4B-083A-4E46-8A00-05D8B340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" y="65420"/>
            <a:ext cx="5796932" cy="52686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2C5EC-1D2E-4F01-A9F5-D54240C0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6DC9E94-81F8-4B74-8656-E9CB2726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248A780-674D-4F56-957F-C8C16037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9110A9-B0F1-4EBA-81F4-C44E7F02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BAC1DBB3-AAC8-4FB1-9915-ED2A1698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BEDF8C8E-5A4C-4B67-A296-3F2BAC633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56FEBBF-4A1E-468C-8129-26949489B301}"/>
              </a:ext>
            </a:extLst>
          </p:cNvPr>
          <p:cNvGrpSpPr/>
          <p:nvPr userDrawn="1"/>
        </p:nvGrpSpPr>
        <p:grpSpPr>
          <a:xfrm>
            <a:off x="7804173" y="2664665"/>
            <a:ext cx="1263269" cy="165563"/>
            <a:chOff x="7804173" y="1707726"/>
            <a:chExt cx="1263269" cy="165563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80639513-FF02-4EDC-9916-72C949A45EA2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37D91FA6-ADC2-4F52-A829-B2E829DB5904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5C547A-7F42-465A-9D6C-F91D1D67831B}"/>
                </a:ext>
              </a:extLst>
            </p:cNvPr>
            <p:cNvSpPr/>
            <p:nvPr userDrawn="1"/>
          </p:nvSpPr>
          <p:spPr>
            <a:xfrm flipV="1">
              <a:off x="8886850" y="183728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040"/>
            <a:ext cx="2949191" cy="1200638"/>
          </a:xfrm>
        </p:spPr>
        <p:txBody>
          <a:bodyPr anchor="b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9" y="740869"/>
            <a:ext cx="4629171" cy="36567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676"/>
            <a:ext cx="2949191" cy="28598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975DCE22-7166-4EC6-81D9-8D01B88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381BE87B-D034-4A36-A5A3-1DBBEFF6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D813E734-3B1A-49D7-8A70-CB11348D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3040"/>
            <a:ext cx="2949191" cy="1200638"/>
          </a:xfrm>
        </p:spPr>
        <p:txBody>
          <a:bodyPr anchor="b"/>
          <a:lstStyle>
            <a:lvl1pPr>
              <a:defRPr sz="2400">
                <a:solidFill>
                  <a:srgbClr val="595959"/>
                </a:solidFill>
              </a:defRPr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9" y="740869"/>
            <a:ext cx="4629171" cy="36567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670" indent="0">
              <a:buNone/>
              <a:defRPr sz="1500"/>
            </a:lvl7pPr>
            <a:lvl8pPr marL="2401570" indent="0">
              <a:buNone/>
              <a:defRPr sz="1500"/>
            </a:lvl8pPr>
            <a:lvl9pPr marL="2744470" indent="0">
              <a:buNone/>
              <a:defRPr sz="15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676"/>
            <a:ext cx="2949191" cy="28598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8F61B6A7-3159-424A-B8A8-E9FE8BC3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26928E29-8FF5-4C71-995B-363C81EF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393CA364-218C-4DCA-8FCD-B816F62B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3E8ED794-18B9-4ACA-9DB7-0C55DE421FE3}"/>
              </a:ext>
            </a:extLst>
          </p:cNvPr>
          <p:cNvSpPr/>
          <p:nvPr userDrawn="1"/>
        </p:nvSpPr>
        <p:spPr>
          <a:xfrm>
            <a:off x="6184489" y="4925290"/>
            <a:ext cx="2959510" cy="216000"/>
          </a:xfrm>
          <a:prstGeom prst="rect">
            <a:avLst/>
          </a:prstGeom>
          <a:solidFill>
            <a:srgbClr val="15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CE31A1A-2ADD-4E18-A1AD-9E9ED96F4A2B}"/>
              </a:ext>
            </a:extLst>
          </p:cNvPr>
          <p:cNvSpPr/>
          <p:nvPr userDrawn="1"/>
        </p:nvSpPr>
        <p:spPr>
          <a:xfrm>
            <a:off x="4309055" y="4925290"/>
            <a:ext cx="2664000" cy="216000"/>
          </a:xfrm>
          <a:prstGeom prst="rect">
            <a:avLst/>
          </a:prstGeom>
          <a:solidFill>
            <a:srgbClr val="FDC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3902E0-89B4-40F6-B6C8-8634A846E76C}"/>
              </a:ext>
            </a:extLst>
          </p:cNvPr>
          <p:cNvSpPr/>
          <p:nvPr userDrawn="1"/>
        </p:nvSpPr>
        <p:spPr>
          <a:xfrm>
            <a:off x="0" y="4925290"/>
            <a:ext cx="4284000" cy="216000"/>
          </a:xfrm>
          <a:prstGeom prst="rect">
            <a:avLst/>
          </a:prstGeom>
          <a:solidFill>
            <a:srgbClr val="F58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F6C4A3-AC37-4CA6-A8EA-3F8A11C0D4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31" y="-44816"/>
            <a:ext cx="1263019" cy="710449"/>
          </a:xfrm>
          <a:prstGeom prst="rect">
            <a:avLst/>
          </a:prstGeom>
        </p:spPr>
      </p:pic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4569BD55-78B4-4916-9EFA-10C468AC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" y="59994"/>
            <a:ext cx="7886700" cy="529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70327"/>
            <a:ext cx="7886724" cy="326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z="1350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z="1350" strike="noStrike" noProof="1"/>
              <a:t>Fifth level</a:t>
            </a:r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280" y="4905302"/>
            <a:ext cx="3635908" cy="273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endParaRPr lang="en-US" noProof="1"/>
          </a:p>
        </p:txBody>
      </p:sp>
      <p:sp>
        <p:nvSpPr>
          <p:cNvPr id="29" name="Rectangle 28"/>
          <p:cNvSpPr/>
          <p:nvPr userDrawn="1"/>
        </p:nvSpPr>
        <p:spPr>
          <a:xfrm>
            <a:off x="5309235" y="3164840"/>
            <a:ext cx="102425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BA5D5E6-9484-415E-9638-5521C5520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9437" y="4905301"/>
            <a:ext cx="2200334" cy="273113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endParaRPr lang="en-US" altLang="en-US" noProof="1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8C9A97B-2128-4281-B4A6-B34EBE4C2EEF}"/>
              </a:ext>
            </a:extLst>
          </p:cNvPr>
          <p:cNvGrpSpPr/>
          <p:nvPr userDrawn="1"/>
        </p:nvGrpSpPr>
        <p:grpSpPr>
          <a:xfrm>
            <a:off x="105410" y="598615"/>
            <a:ext cx="8962032" cy="163523"/>
            <a:chOff x="105410" y="1707726"/>
            <a:chExt cx="8962032" cy="163523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2C3CA1FC-4DB1-4F4D-90F9-F3C577A2F5C9}"/>
                </a:ext>
              </a:extLst>
            </p:cNvPr>
            <p:cNvSpPr/>
            <p:nvPr userDrawn="1"/>
          </p:nvSpPr>
          <p:spPr>
            <a:xfrm flipV="1">
              <a:off x="105410" y="1707726"/>
              <a:ext cx="7632000" cy="36008"/>
            </a:xfrm>
            <a:prstGeom prst="rect">
              <a:avLst/>
            </a:prstGeom>
            <a:solidFill>
              <a:srgbClr val="F88A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D6AB122A-3FF9-4496-87CD-4818611B00F7}"/>
                </a:ext>
              </a:extLst>
            </p:cNvPr>
            <p:cNvSpPr/>
            <p:nvPr userDrawn="1"/>
          </p:nvSpPr>
          <p:spPr>
            <a:xfrm flipV="1">
              <a:off x="7804173" y="1707726"/>
              <a:ext cx="1263019" cy="36008"/>
            </a:xfrm>
            <a:prstGeom prst="rect">
              <a:avLst/>
            </a:prstGeom>
            <a:solidFill>
              <a:srgbClr val="FEC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1C3CA483-7393-4FD0-9093-2A5D61F49B22}"/>
                </a:ext>
              </a:extLst>
            </p:cNvPr>
            <p:cNvSpPr/>
            <p:nvPr userDrawn="1"/>
          </p:nvSpPr>
          <p:spPr>
            <a:xfrm flipV="1">
              <a:off x="8527440" y="1771241"/>
              <a:ext cx="540002" cy="36008"/>
            </a:xfrm>
            <a:prstGeom prst="rect">
              <a:avLst/>
            </a:prstGeom>
            <a:solidFill>
              <a:srgbClr val="1192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6BF1D263-A074-4C50-9492-A9C01A6BF594}"/>
                </a:ext>
              </a:extLst>
            </p:cNvPr>
            <p:cNvSpPr/>
            <p:nvPr userDrawn="1"/>
          </p:nvSpPr>
          <p:spPr>
            <a:xfrm flipV="1">
              <a:off x="8886850" y="1835241"/>
              <a:ext cx="180000" cy="36008"/>
            </a:xfrm>
            <a:prstGeom prst="rect">
              <a:avLst/>
            </a:prstGeom>
            <a:solidFill>
              <a:srgbClr val="BA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6" name="Paralelogramo 5">
            <a:extLst>
              <a:ext uri="{FF2B5EF4-FFF2-40B4-BE49-F238E27FC236}">
                <a16:creationId xmlns:a16="http://schemas.microsoft.com/office/drawing/2014/main" id="{5DA154B1-368F-442F-B2CB-C2CAFC7FA871}"/>
              </a:ext>
            </a:extLst>
          </p:cNvPr>
          <p:cNvSpPr/>
          <p:nvPr userDrawn="1"/>
        </p:nvSpPr>
        <p:spPr>
          <a:xfrm rot="1721351">
            <a:off x="4185872" y="4559181"/>
            <a:ext cx="246363" cy="88362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B562562-9286-4202-A658-0A4A4FC0C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6073" y="4908252"/>
            <a:ext cx="421614" cy="273113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/>
            <a:fld id="{B3561BA9-CDCF-4958-B8AB-66F3BF063E13}" type="slidenum">
              <a:rPr lang="en-US" noProof="1" smtClean="0"/>
              <a:pPr fontAlgn="auto"/>
              <a:t>‹#›</a:t>
            </a:fld>
            <a:endParaRPr lang="en-US" noProof="1"/>
          </a:p>
        </p:txBody>
      </p:sp>
      <p:sp>
        <p:nvSpPr>
          <p:cNvPr id="26" name="Paralelogramo 25">
            <a:extLst>
              <a:ext uri="{FF2B5EF4-FFF2-40B4-BE49-F238E27FC236}">
                <a16:creationId xmlns:a16="http://schemas.microsoft.com/office/drawing/2014/main" id="{2CC3F939-23DA-4A20-A94E-8145F92D0F19}"/>
              </a:ext>
            </a:extLst>
          </p:cNvPr>
          <p:cNvSpPr/>
          <p:nvPr userDrawn="1"/>
        </p:nvSpPr>
        <p:spPr>
          <a:xfrm rot="1721351">
            <a:off x="6896745" y="4559181"/>
            <a:ext cx="246363" cy="88362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171450" indent="-169545" algn="l" defTabSz="685800" rtl="0" eaLnBrk="1" latinLnBrk="0" hangingPunct="1">
        <a:lnSpc>
          <a:spcPct val="90000"/>
        </a:lnSpc>
        <a:spcBef>
          <a:spcPts val="750"/>
        </a:spcBef>
        <a:buClr>
          <a:srgbClr val="F58A53"/>
        </a:buClr>
        <a:buFont typeface="Arial" charset="0"/>
        <a:buChar char="•"/>
        <a:defRPr sz="21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5143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FDC659"/>
        </a:buClr>
        <a:buFont typeface="Arial" charset="0"/>
        <a:buChar char="•"/>
        <a:defRPr sz="18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8572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15918A"/>
        </a:buClr>
        <a:buFont typeface="Arial" charset="0"/>
        <a:buChar char="•"/>
        <a:defRPr sz="150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200150" indent="-169545" algn="l" defTabSz="685800" rtl="0" eaLnBrk="1" latinLnBrk="0" hangingPunct="1">
        <a:lnSpc>
          <a:spcPct val="90000"/>
        </a:lnSpc>
        <a:spcBef>
          <a:spcPts val="375"/>
        </a:spcBef>
        <a:buClr>
          <a:srgbClr val="BAE1C7"/>
        </a:buClr>
        <a:buFont typeface="Arial" charset="0"/>
        <a:buChar char="•"/>
        <a:defRPr sz="135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54305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rgbClr val="595959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18872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6954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6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776" y="868098"/>
            <a:ext cx="8156444" cy="1354117"/>
          </a:xfrm>
        </p:spPr>
        <p:txBody>
          <a:bodyPr anchor="ctr">
            <a:normAutofit lnSpcReduction="10000"/>
          </a:bodyPr>
          <a:lstStyle/>
          <a:p>
            <a:r>
              <a:rPr lang="es-ES" altLang="en-US" dirty="0">
                <a:solidFill>
                  <a:schemeClr val="tx2"/>
                </a:solidFill>
              </a:rPr>
              <a:t>LRGASP: </a:t>
            </a:r>
            <a:r>
              <a:rPr lang="es-ES" altLang="en-US" dirty="0" err="1">
                <a:solidFill>
                  <a:schemeClr val="tx2"/>
                </a:solidFill>
              </a:rPr>
              <a:t>Challenge</a:t>
            </a:r>
            <a:r>
              <a:rPr lang="es-ES" altLang="en-US" dirty="0">
                <a:solidFill>
                  <a:schemeClr val="tx2"/>
                </a:solidFill>
              </a:rPr>
              <a:t> 3 </a:t>
            </a:r>
          </a:p>
          <a:p>
            <a:r>
              <a:rPr lang="es-ES" altLang="en-US" dirty="0" err="1">
                <a:solidFill>
                  <a:schemeClr val="tx2"/>
                </a:solidFill>
              </a:rPr>
              <a:t>evaluation</a:t>
            </a:r>
            <a:r>
              <a:rPr lang="es-ES" altLang="en-US" dirty="0">
                <a:solidFill>
                  <a:schemeClr val="tx2"/>
                </a:solidFill>
              </a:rPr>
              <a:t> </a:t>
            </a:r>
            <a:r>
              <a:rPr lang="es-ES" altLang="en-US" dirty="0" err="1">
                <a:solidFill>
                  <a:schemeClr val="tx2"/>
                </a:solidFill>
              </a:rPr>
              <a:t>results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F69E93-00C6-4414-A6BD-695BD8C0DF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3162" y="3015286"/>
            <a:ext cx="4896280" cy="796426"/>
          </a:xfrm>
        </p:spPr>
        <p:txBody>
          <a:bodyPr>
            <a:normAutofit/>
          </a:bodyPr>
          <a:lstStyle/>
          <a:p>
            <a:r>
              <a:rPr lang="es-ES" dirty="0"/>
              <a:t>Francisco J. Pardo-Palacios, Ana </a:t>
            </a:r>
            <a:r>
              <a:rPr lang="es-ES" dirty="0" err="1"/>
              <a:t>Conesa</a:t>
            </a:r>
            <a:endParaRPr lang="es-ES" dirty="0"/>
          </a:p>
          <a:p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behalf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LRGASP </a:t>
            </a:r>
            <a:r>
              <a:rPr lang="es-ES" dirty="0" err="1"/>
              <a:t>evaluation</a:t>
            </a:r>
            <a:r>
              <a:rPr lang="es-ES" dirty="0"/>
              <a:t> </a:t>
            </a:r>
            <a:r>
              <a:rPr lang="es-ES" dirty="0" err="1"/>
              <a:t>team</a:t>
            </a:r>
            <a:endParaRPr lang="es-ES" dirty="0"/>
          </a:p>
          <a:p>
            <a:endParaRPr lang="es-ES" dirty="0"/>
          </a:p>
        </p:txBody>
      </p:sp>
      <p:pic>
        <p:nvPicPr>
          <p:cNvPr id="4" name="Google Shape;272;p51">
            <a:extLst>
              <a:ext uri="{FF2B5EF4-FFF2-40B4-BE49-F238E27FC236}">
                <a16:creationId xmlns:a16="http://schemas.microsoft.com/office/drawing/2014/main" id="{769239A6-08C3-5E45-B417-4BDCE3926EB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99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B6710-FE46-B043-828E-AE80FA0C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</a:t>
            </a:r>
            <a:r>
              <a:rPr lang="es-ES_tradnl" dirty="0"/>
              <a:t>. </a:t>
            </a:r>
            <a:r>
              <a:rPr lang="es-ES_tradnl" dirty="0" err="1"/>
              <a:t>Isoforms</a:t>
            </a:r>
            <a:r>
              <a:rPr lang="es-ES_tradnl" dirty="0"/>
              <a:t> per gene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39DE50-B7B4-4246-A6EA-C2C255AE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2FAE6-A7E3-BA46-BEE1-84F39A01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2901AF-EB8A-2F4A-A7DF-15F5989E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10</a:t>
            </a:fld>
            <a:endParaRPr lang="en-US" noProof="1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C912DB5-592F-4B4C-93CC-4BD9C450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825711"/>
            <a:ext cx="6888480" cy="349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E12E4C2F-0AE3-814E-B9B7-32648F7A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20" y="4480737"/>
            <a:ext cx="4048034" cy="3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9AB01D-4AB5-0D4B-98F1-422760ABE1A8}"/>
              </a:ext>
            </a:extLst>
          </p:cNvPr>
          <p:cNvCxnSpPr>
            <a:endCxn id="10" idx="3"/>
          </p:cNvCxnSpPr>
          <p:nvPr/>
        </p:nvCxnSpPr>
        <p:spPr>
          <a:xfrm>
            <a:off x="952212" y="3515057"/>
            <a:ext cx="2589910" cy="1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Challenge</a:t>
            </a:r>
            <a:r>
              <a:rPr lang="es-ES_tradnl" dirty="0"/>
              <a:t> 3 </a:t>
            </a:r>
            <a:r>
              <a:rPr lang="es-ES_tradnl" dirty="0" err="1"/>
              <a:t>metrics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5C243E-28C8-AD41-B6D7-B20BF68A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370327"/>
            <a:ext cx="4430458" cy="1201423"/>
          </a:xfrm>
        </p:spPr>
        <p:txBody>
          <a:bodyPr/>
          <a:lstStyle/>
          <a:p>
            <a:r>
              <a:rPr lang="es-ES_tradnl" dirty="0"/>
              <a:t>% </a:t>
            </a:r>
            <a:r>
              <a:rPr lang="es-ES_tradnl" dirty="0" err="1"/>
              <a:t>Mapping</a:t>
            </a:r>
            <a:r>
              <a:rPr lang="es-ES_tradnl" dirty="0"/>
              <a:t> to </a:t>
            </a:r>
            <a:r>
              <a:rPr lang="es-ES_tradnl" dirty="0" err="1"/>
              <a:t>genome</a:t>
            </a:r>
            <a:endParaRPr lang="es-ES_tradnl" dirty="0"/>
          </a:p>
          <a:p>
            <a:r>
              <a:rPr lang="es-ES_tradnl" dirty="0"/>
              <a:t>% </a:t>
            </a:r>
            <a:r>
              <a:rPr lang="es-ES_tradnl" dirty="0" err="1"/>
              <a:t>Multi-exonic</a:t>
            </a:r>
            <a:r>
              <a:rPr lang="es-ES_tradnl" dirty="0"/>
              <a:t> </a:t>
            </a:r>
            <a:r>
              <a:rPr lang="es-ES_tradnl" dirty="0" err="1"/>
              <a:t>isoforms</a:t>
            </a:r>
            <a:endParaRPr lang="es-ES_tradnl" dirty="0"/>
          </a:p>
          <a:p>
            <a:r>
              <a:rPr lang="es-ES_tradnl" dirty="0"/>
              <a:t>% Full </a:t>
            </a:r>
            <a:r>
              <a:rPr lang="es-ES_tradnl" dirty="0" err="1"/>
              <a:t>Illumina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11</a:t>
            </a:fld>
            <a:endParaRPr lang="en-US" noProof="1"/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290FB01C-57F2-DD42-8293-B1B767AF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65" y="757310"/>
            <a:ext cx="4284412" cy="409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7E5BAB-53F1-BA4D-8189-72B617A277DA}"/>
              </a:ext>
            </a:extLst>
          </p:cNvPr>
          <p:cNvSpPr/>
          <p:nvPr/>
        </p:nvSpPr>
        <p:spPr>
          <a:xfrm>
            <a:off x="702644" y="3484345"/>
            <a:ext cx="664143" cy="96253"/>
          </a:xfrm>
          <a:prstGeom prst="roundRect">
            <a:avLst/>
          </a:prstGeom>
          <a:solidFill>
            <a:srgbClr val="15918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189689B-57B4-F841-A197-743D13B753F6}"/>
              </a:ext>
            </a:extLst>
          </p:cNvPr>
          <p:cNvSpPr/>
          <p:nvPr/>
        </p:nvSpPr>
        <p:spPr>
          <a:xfrm>
            <a:off x="1759390" y="3484345"/>
            <a:ext cx="664143" cy="96253"/>
          </a:xfrm>
          <a:prstGeom prst="roundRect">
            <a:avLst/>
          </a:prstGeom>
          <a:solidFill>
            <a:srgbClr val="15918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7133E9-6AE6-AB44-8D41-E09B8300466C}"/>
              </a:ext>
            </a:extLst>
          </p:cNvPr>
          <p:cNvSpPr/>
          <p:nvPr/>
        </p:nvSpPr>
        <p:spPr>
          <a:xfrm>
            <a:off x="2877979" y="3466931"/>
            <a:ext cx="664143" cy="96253"/>
          </a:xfrm>
          <a:prstGeom prst="roundRect">
            <a:avLst/>
          </a:prstGeom>
          <a:solidFill>
            <a:srgbClr val="15918A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E9F56F-840D-4C4B-8628-BFAABAE9AD23}"/>
              </a:ext>
            </a:extLst>
          </p:cNvPr>
          <p:cNvSpPr/>
          <p:nvPr/>
        </p:nvSpPr>
        <p:spPr>
          <a:xfrm flipV="1">
            <a:off x="453548" y="3339598"/>
            <a:ext cx="3562951" cy="5053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1D4E88-2960-9548-8391-B034AF376175}"/>
              </a:ext>
            </a:extLst>
          </p:cNvPr>
          <p:cNvCxnSpPr>
            <a:cxnSpLocks/>
          </p:cNvCxnSpPr>
          <p:nvPr/>
        </p:nvCxnSpPr>
        <p:spPr>
          <a:xfrm>
            <a:off x="1166996" y="3279121"/>
            <a:ext cx="176625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D096EB-E42B-164A-AC64-3B9D8535A7D7}"/>
              </a:ext>
            </a:extLst>
          </p:cNvPr>
          <p:cNvCxnSpPr>
            <a:cxnSpLocks/>
          </p:cNvCxnSpPr>
          <p:nvPr/>
        </p:nvCxnSpPr>
        <p:spPr>
          <a:xfrm>
            <a:off x="1774629" y="3279121"/>
            <a:ext cx="160261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EBDEAE-F3EC-C743-869A-A28FC067D441}"/>
              </a:ext>
            </a:extLst>
          </p:cNvPr>
          <p:cNvCxnSpPr>
            <a:cxnSpLocks/>
          </p:cNvCxnSpPr>
          <p:nvPr/>
        </p:nvCxnSpPr>
        <p:spPr>
          <a:xfrm>
            <a:off x="1343621" y="3279121"/>
            <a:ext cx="431008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D73772-CDFD-0F4E-BF63-6BD41FD394B0}"/>
              </a:ext>
            </a:extLst>
          </p:cNvPr>
          <p:cNvCxnSpPr>
            <a:cxnSpLocks/>
          </p:cNvCxnSpPr>
          <p:nvPr/>
        </p:nvCxnSpPr>
        <p:spPr>
          <a:xfrm>
            <a:off x="1166996" y="3224392"/>
            <a:ext cx="176625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51D463-B5F0-E04E-8C20-C331F83410FD}"/>
              </a:ext>
            </a:extLst>
          </p:cNvPr>
          <p:cNvCxnSpPr>
            <a:cxnSpLocks/>
          </p:cNvCxnSpPr>
          <p:nvPr/>
        </p:nvCxnSpPr>
        <p:spPr>
          <a:xfrm>
            <a:off x="1774629" y="3224392"/>
            <a:ext cx="160261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A1798F-AD91-C744-8A2F-DBD8C48449CE}"/>
              </a:ext>
            </a:extLst>
          </p:cNvPr>
          <p:cNvCxnSpPr>
            <a:cxnSpLocks/>
          </p:cNvCxnSpPr>
          <p:nvPr/>
        </p:nvCxnSpPr>
        <p:spPr>
          <a:xfrm>
            <a:off x="1343621" y="3224392"/>
            <a:ext cx="431008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85C27A-F79E-8B49-9598-44A0739366EE}"/>
              </a:ext>
            </a:extLst>
          </p:cNvPr>
          <p:cNvCxnSpPr>
            <a:cxnSpLocks/>
          </p:cNvCxnSpPr>
          <p:nvPr/>
        </p:nvCxnSpPr>
        <p:spPr>
          <a:xfrm>
            <a:off x="2222907" y="3279121"/>
            <a:ext cx="176625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D00BB1-6EA5-6A41-A7E2-D3C8F3030295}"/>
              </a:ext>
            </a:extLst>
          </p:cNvPr>
          <p:cNvCxnSpPr>
            <a:cxnSpLocks/>
          </p:cNvCxnSpPr>
          <p:nvPr/>
        </p:nvCxnSpPr>
        <p:spPr>
          <a:xfrm>
            <a:off x="2886112" y="3279121"/>
            <a:ext cx="160261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72676B-A571-F345-AE49-F861A86C08DE}"/>
              </a:ext>
            </a:extLst>
          </p:cNvPr>
          <p:cNvCxnSpPr>
            <a:cxnSpLocks/>
          </p:cNvCxnSpPr>
          <p:nvPr/>
        </p:nvCxnSpPr>
        <p:spPr>
          <a:xfrm>
            <a:off x="2434896" y="3279121"/>
            <a:ext cx="431008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EA5BE5-7524-DA4D-B936-D7BD79DE152F}"/>
              </a:ext>
            </a:extLst>
          </p:cNvPr>
          <p:cNvCxnSpPr>
            <a:cxnSpLocks/>
          </p:cNvCxnSpPr>
          <p:nvPr/>
        </p:nvCxnSpPr>
        <p:spPr>
          <a:xfrm>
            <a:off x="2222907" y="3224392"/>
            <a:ext cx="176625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510148-30DC-FB4F-AB9A-A70FB0802C2C}"/>
              </a:ext>
            </a:extLst>
          </p:cNvPr>
          <p:cNvCxnSpPr>
            <a:cxnSpLocks/>
          </p:cNvCxnSpPr>
          <p:nvPr/>
        </p:nvCxnSpPr>
        <p:spPr>
          <a:xfrm>
            <a:off x="2886112" y="3224392"/>
            <a:ext cx="160261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E2406B-E4FD-E34A-B360-04CD3314130C}"/>
              </a:ext>
            </a:extLst>
          </p:cNvPr>
          <p:cNvCxnSpPr>
            <a:cxnSpLocks/>
          </p:cNvCxnSpPr>
          <p:nvPr/>
        </p:nvCxnSpPr>
        <p:spPr>
          <a:xfrm>
            <a:off x="2434896" y="3224392"/>
            <a:ext cx="431008" cy="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05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Length</a:t>
            </a:r>
            <a:r>
              <a:rPr lang="es-ES_tradnl" dirty="0"/>
              <a:t> </a:t>
            </a:r>
            <a:r>
              <a:rPr lang="es-ES_tradnl" dirty="0" err="1"/>
              <a:t>distribution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12</a:t>
            </a:fld>
            <a:endParaRPr lang="en-US" noProof="1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80F23CBF-7882-AD40-9D80-49473378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0" y="876502"/>
            <a:ext cx="7532914" cy="361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1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Distance</a:t>
            </a:r>
            <a:r>
              <a:rPr lang="es-ES_tradnl" dirty="0"/>
              <a:t> to TSS of FSM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13</a:t>
            </a:fld>
            <a:endParaRPr lang="en-US" noProof="1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A30AA04A-7390-E642-A104-C13ADF09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3" y="850388"/>
            <a:ext cx="6866989" cy="369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7A54D6-B522-694D-AF83-FD4E0A0D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89" t="12837" r="-681" b="58412"/>
          <a:stretch/>
        </p:blipFill>
        <p:spPr>
          <a:xfrm>
            <a:off x="8216649" y="1618537"/>
            <a:ext cx="793488" cy="58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F89EAB-E77F-5849-9E6F-F7EC5655E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" t="10042" r="69362" b="58412"/>
          <a:stretch/>
        </p:blipFill>
        <p:spPr>
          <a:xfrm>
            <a:off x="7163614" y="1562099"/>
            <a:ext cx="892703" cy="636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0767A2-9317-0843-888A-362482E78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23" t="92018" r="47113" b="4283"/>
          <a:stretch/>
        </p:blipFill>
        <p:spPr>
          <a:xfrm>
            <a:off x="7251631" y="2199096"/>
            <a:ext cx="748146" cy="74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657AE0-3A27-8B4A-9B65-7A9571DD7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390" t="95368" r="30352" b="16"/>
          <a:stretch/>
        </p:blipFill>
        <p:spPr>
          <a:xfrm>
            <a:off x="7672807" y="2327536"/>
            <a:ext cx="1087683" cy="93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B472B7-5536-FA4E-97B6-5BAB58D894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23" t="92018" r="47113" b="4283"/>
          <a:stretch/>
        </p:blipFill>
        <p:spPr>
          <a:xfrm>
            <a:off x="8226085" y="2199096"/>
            <a:ext cx="748146" cy="74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8228F7-BC81-6E4E-AE64-41E39F268E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1" t="27083" r="97043" b="15284"/>
          <a:stretch/>
        </p:blipFill>
        <p:spPr>
          <a:xfrm>
            <a:off x="7092886" y="1457172"/>
            <a:ext cx="73861" cy="11637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8A7A1D-362E-9645-9E89-4DBD77DC6A1E}"/>
              </a:ext>
            </a:extLst>
          </p:cNvPr>
          <p:cNvSpPr txBox="1"/>
          <p:nvPr/>
        </p:nvSpPr>
        <p:spPr>
          <a:xfrm>
            <a:off x="7432851" y="1256721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3A266E-7620-964E-B834-9C259A00E7B2}"/>
              </a:ext>
            </a:extLst>
          </p:cNvPr>
          <p:cNvCxnSpPr>
            <a:cxnSpLocks/>
          </p:cNvCxnSpPr>
          <p:nvPr/>
        </p:nvCxnSpPr>
        <p:spPr>
          <a:xfrm>
            <a:off x="441960" y="1706880"/>
            <a:ext cx="6490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49855-F931-5545-A393-E334223CE0EF}"/>
              </a:ext>
            </a:extLst>
          </p:cNvPr>
          <p:cNvCxnSpPr>
            <a:cxnSpLocks/>
          </p:cNvCxnSpPr>
          <p:nvPr/>
        </p:nvCxnSpPr>
        <p:spPr>
          <a:xfrm>
            <a:off x="441960" y="2031442"/>
            <a:ext cx="6490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D57D22-4B7B-814B-9AB9-1F04B1BEED59}"/>
              </a:ext>
            </a:extLst>
          </p:cNvPr>
          <p:cNvCxnSpPr>
            <a:cxnSpLocks/>
          </p:cNvCxnSpPr>
          <p:nvPr/>
        </p:nvCxnSpPr>
        <p:spPr>
          <a:xfrm>
            <a:off x="441960" y="3570682"/>
            <a:ext cx="6490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E4EFB5-5E39-1547-827A-3F589A9E40DF}"/>
              </a:ext>
            </a:extLst>
          </p:cNvPr>
          <p:cNvCxnSpPr>
            <a:cxnSpLocks/>
          </p:cNvCxnSpPr>
          <p:nvPr/>
        </p:nvCxnSpPr>
        <p:spPr>
          <a:xfrm>
            <a:off x="441960" y="3253740"/>
            <a:ext cx="6490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FFB6699-CC09-7D4F-B0D0-2ECE03D1E7B8}"/>
              </a:ext>
            </a:extLst>
          </p:cNvPr>
          <p:cNvSpPr/>
          <p:nvPr/>
        </p:nvSpPr>
        <p:spPr>
          <a:xfrm>
            <a:off x="6992200" y="1181449"/>
            <a:ext cx="2151799" cy="1541294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4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Distance</a:t>
            </a:r>
            <a:r>
              <a:rPr lang="es-ES_tradnl" dirty="0"/>
              <a:t> to TTS of FSM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14</a:t>
            </a:fld>
            <a:endParaRPr lang="en-US" noProof="1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D016D5A6-A58E-B340-9753-BA48B7C6E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5" y="824844"/>
            <a:ext cx="6926209" cy="38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46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34910" cy="526862"/>
          </a:xfrm>
        </p:spPr>
        <p:txBody>
          <a:bodyPr>
            <a:normAutofit/>
          </a:bodyPr>
          <a:lstStyle/>
          <a:p>
            <a:r>
              <a:rPr lang="es-ES_tradnl" dirty="0"/>
              <a:t>% Full </a:t>
            </a:r>
            <a:r>
              <a:rPr lang="es-ES_tradnl" dirty="0" err="1"/>
              <a:t>Illumina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r>
              <a:rPr lang="es-ES_tradnl" dirty="0"/>
              <a:t> vs % </a:t>
            </a:r>
            <a:r>
              <a:rPr lang="es-ES_tradnl" dirty="0" err="1"/>
              <a:t>Coding</a:t>
            </a:r>
            <a:r>
              <a:rPr lang="es-ES_tradnl" dirty="0"/>
              <a:t> </a:t>
            </a:r>
            <a:r>
              <a:rPr lang="es-ES_tradnl" dirty="0" err="1"/>
              <a:t>transcripts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15</a:t>
            </a:fld>
            <a:endParaRPr lang="en-US" noProof="1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D439C282-B98E-1A49-B569-AC898492E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5" y="1143405"/>
            <a:ext cx="8577943" cy="32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95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34910" cy="526862"/>
          </a:xfrm>
        </p:spPr>
        <p:txBody>
          <a:bodyPr>
            <a:normAutofit/>
          </a:bodyPr>
          <a:lstStyle/>
          <a:p>
            <a:r>
              <a:rPr lang="es-ES_tradnl" dirty="0"/>
              <a:t>% non-canonical SJ vs % SJ </a:t>
            </a:r>
            <a:r>
              <a:rPr lang="es-ES_tradnl" dirty="0" err="1"/>
              <a:t>with</a:t>
            </a:r>
            <a:r>
              <a:rPr lang="es-ES_tradnl" dirty="0"/>
              <a:t> SR </a:t>
            </a:r>
            <a:r>
              <a:rPr lang="es-ES_tradnl" dirty="0" err="1"/>
              <a:t>coverage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16</a:t>
            </a:fld>
            <a:endParaRPr lang="en-US" noProof="1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F307C11C-266F-E14B-86F9-E4B3B5AC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7" y="1141810"/>
            <a:ext cx="8586465" cy="32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6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34910" cy="526862"/>
          </a:xfrm>
        </p:spPr>
        <p:txBody>
          <a:bodyPr>
            <a:normAutofit/>
          </a:bodyPr>
          <a:lstStyle/>
          <a:p>
            <a:r>
              <a:rPr lang="es-ES_tradnl" dirty="0"/>
              <a:t>BUSCO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17</a:t>
            </a:fld>
            <a:endParaRPr lang="en-US" noProof="1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5AF8A08B-5883-EC43-A591-CE8803BD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5" y="729927"/>
            <a:ext cx="7591590" cy="41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61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for SIRVs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18</a:t>
            </a:fld>
            <a:endParaRPr lang="en-US" noProof="1"/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8A071D25-B2A1-6C49-9C6C-F399C285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54" y="737855"/>
            <a:ext cx="5777594" cy="41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75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for SIRVs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19</a:t>
            </a:fld>
            <a:endParaRPr lang="en-US" noProof="1"/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919445CE-14B1-294F-8B59-7D73373B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01" y="806946"/>
            <a:ext cx="6012271" cy="383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AD93D92B-2BA8-8E4A-AB16-3EFD7B946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r="67048" b="50000"/>
          <a:stretch/>
        </p:blipFill>
        <p:spPr bwMode="auto">
          <a:xfrm>
            <a:off x="7124028" y="2262167"/>
            <a:ext cx="1496369" cy="18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6A4C2C-ECD9-1C44-9722-B758341CA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50" b="68146"/>
          <a:stretch/>
        </p:blipFill>
        <p:spPr>
          <a:xfrm>
            <a:off x="172720" y="3258531"/>
            <a:ext cx="1112917" cy="995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7B2EF0-7028-984E-B6E3-ADE4D0358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65" t="31540" r="24684" b="33170"/>
          <a:stretch/>
        </p:blipFill>
        <p:spPr>
          <a:xfrm>
            <a:off x="7380117" y="1032394"/>
            <a:ext cx="1179320" cy="1102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384A8-06CD-0245-ABB3-9B18C3CC61A4}"/>
              </a:ext>
            </a:extLst>
          </p:cNvPr>
          <p:cNvSpPr txBox="1"/>
          <p:nvPr/>
        </p:nvSpPr>
        <p:spPr>
          <a:xfrm>
            <a:off x="7380117" y="845046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9C81C-8E08-964C-8CB2-6908E557AA58}"/>
              </a:ext>
            </a:extLst>
          </p:cNvPr>
          <p:cNvSpPr txBox="1"/>
          <p:nvPr/>
        </p:nvSpPr>
        <p:spPr>
          <a:xfrm>
            <a:off x="145524" y="2945479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D3A93-3A2B-A746-88F0-BCCA1699E74A}"/>
              </a:ext>
            </a:extLst>
          </p:cNvPr>
          <p:cNvSpPr/>
          <p:nvPr/>
        </p:nvSpPr>
        <p:spPr>
          <a:xfrm>
            <a:off x="7279053" y="806946"/>
            <a:ext cx="1408430" cy="13903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390F65-3112-B04D-80BD-3E9730D9AA84}"/>
              </a:ext>
            </a:extLst>
          </p:cNvPr>
          <p:cNvSpPr/>
          <p:nvPr/>
        </p:nvSpPr>
        <p:spPr>
          <a:xfrm>
            <a:off x="84871" y="2945479"/>
            <a:ext cx="1408430" cy="13903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102A-6C7C-F74D-97DD-BF00E7EE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LRGASP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6AFE-CDD5-D744-9512-D4A72850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A2856-A79A-A04A-ADE8-E304CC76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B1132-3493-674A-BAEB-2DDD1A2A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</a:t>
            </a:fld>
            <a:endParaRPr lang="en-US" noProof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01A334-7701-7F4E-8351-233E0053822D}"/>
              </a:ext>
            </a:extLst>
          </p:cNvPr>
          <p:cNvGrpSpPr/>
          <p:nvPr/>
        </p:nvGrpSpPr>
        <p:grpSpPr>
          <a:xfrm>
            <a:off x="4506932" y="877995"/>
            <a:ext cx="1695657" cy="3924110"/>
            <a:chOff x="4499182" y="1017479"/>
            <a:chExt cx="1695657" cy="3924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F3C27A-3BF3-9041-93DF-09A2FD30E134}"/>
                </a:ext>
              </a:extLst>
            </p:cNvPr>
            <p:cNvSpPr txBox="1"/>
            <p:nvPr/>
          </p:nvSpPr>
          <p:spPr>
            <a:xfrm>
              <a:off x="4499182" y="1017479"/>
              <a:ext cx="16956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/>
                <a:t>4 libra</a:t>
              </a:r>
              <a:r>
                <a:rPr lang="es-ES" sz="1600" dirty="0"/>
                <a:t>r</a:t>
              </a:r>
              <a:r>
                <a:rPr lang="en-ES" sz="1600"/>
                <a:t>y </a:t>
              </a:r>
              <a:r>
                <a:rPr lang="en-ES" sz="1600" dirty="0"/>
                <a:t>protocols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883464-9301-104B-BBEA-4704EBDCC61A}"/>
                </a:ext>
              </a:extLst>
            </p:cNvPr>
            <p:cNvSpPr/>
            <p:nvPr/>
          </p:nvSpPr>
          <p:spPr>
            <a:xfrm rot="1350707">
              <a:off x="5075121" y="1694023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18803F5-0A27-D343-BAC6-1B8256C78C90}"/>
                </a:ext>
              </a:extLst>
            </p:cNvPr>
            <p:cNvSpPr/>
            <p:nvPr/>
          </p:nvSpPr>
          <p:spPr>
            <a:xfrm rot="1350707">
              <a:off x="5075121" y="176962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B87E383-EFF9-4F45-AA11-DB37F80B6925}"/>
                </a:ext>
              </a:extLst>
            </p:cNvPr>
            <p:cNvSpPr/>
            <p:nvPr/>
          </p:nvSpPr>
          <p:spPr>
            <a:xfrm rot="1350707">
              <a:off x="5075121" y="2604891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702ED6-ACFA-C745-9479-7C0588B93707}"/>
                </a:ext>
              </a:extLst>
            </p:cNvPr>
            <p:cNvSpPr/>
            <p:nvPr/>
          </p:nvSpPr>
          <p:spPr>
            <a:xfrm rot="1350707">
              <a:off x="5075121" y="4313640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AF80F-1FAF-E847-87AE-960A515CC7CA}"/>
                </a:ext>
              </a:extLst>
            </p:cNvPr>
            <p:cNvSpPr txBox="1"/>
            <p:nvPr/>
          </p:nvSpPr>
          <p:spPr>
            <a:xfrm>
              <a:off x="5079949" y="2046500"/>
              <a:ext cx="534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cDNA</a:t>
              </a:r>
              <a:endParaRPr lang="en-E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50304-267F-1A4A-9521-6FC69DFC2A7D}"/>
                </a:ext>
              </a:extLst>
            </p:cNvPr>
            <p:cNvSpPr txBox="1"/>
            <p:nvPr/>
          </p:nvSpPr>
          <p:spPr>
            <a:xfrm>
              <a:off x="4920675" y="2867399"/>
              <a:ext cx="852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direct</a:t>
              </a:r>
              <a:r>
                <a:rPr lang="es-ES" sz="1200" dirty="0"/>
                <a:t> RNA</a:t>
              </a:r>
              <a:endParaRPr lang="en-E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3CCB80-EB32-684F-A7AF-E60196BEF77E}"/>
                </a:ext>
              </a:extLst>
            </p:cNvPr>
            <p:cNvSpPr txBox="1"/>
            <p:nvPr/>
          </p:nvSpPr>
          <p:spPr>
            <a:xfrm>
              <a:off x="4999146" y="3839043"/>
              <a:ext cx="695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R2C2</a:t>
              </a:r>
              <a:endParaRPr lang="en-ES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43573E-BCC0-DE43-BDD7-53D20BEDB63D}"/>
                </a:ext>
              </a:extLst>
            </p:cNvPr>
            <p:cNvSpPr/>
            <p:nvPr/>
          </p:nvSpPr>
          <p:spPr>
            <a:xfrm>
              <a:off x="5153580" y="3486308"/>
              <a:ext cx="386861" cy="3405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C9077B-F28A-1940-BB13-8B9025AD1CEC}"/>
                </a:ext>
              </a:extLst>
            </p:cNvPr>
            <p:cNvSpPr txBox="1"/>
            <p:nvPr/>
          </p:nvSpPr>
          <p:spPr>
            <a:xfrm>
              <a:off x="4861045" y="4664590"/>
              <a:ext cx="971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CapTrap</a:t>
              </a:r>
              <a:endParaRPr lang="en-ES" sz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126364-08A7-3946-BD02-50F1770F9EE8}"/>
                </a:ext>
              </a:extLst>
            </p:cNvPr>
            <p:cNvSpPr/>
            <p:nvPr/>
          </p:nvSpPr>
          <p:spPr>
            <a:xfrm>
              <a:off x="4969901" y="4406338"/>
              <a:ext cx="149703" cy="13820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E82B2A-2FFE-B74C-BCDF-A95C54077683}"/>
              </a:ext>
            </a:extLst>
          </p:cNvPr>
          <p:cNvGrpSpPr/>
          <p:nvPr/>
        </p:nvGrpSpPr>
        <p:grpSpPr>
          <a:xfrm>
            <a:off x="2715709" y="876389"/>
            <a:ext cx="1431802" cy="3923931"/>
            <a:chOff x="2134034" y="1079647"/>
            <a:chExt cx="1431802" cy="39239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851D95-5F5F-8B4C-A1DD-C7E72FE3B844}"/>
                </a:ext>
              </a:extLst>
            </p:cNvPr>
            <p:cNvSpPr txBox="1"/>
            <p:nvPr/>
          </p:nvSpPr>
          <p:spPr>
            <a:xfrm>
              <a:off x="2134034" y="1079647"/>
              <a:ext cx="1431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/>
                <a:t>4</a:t>
              </a:r>
              <a:r>
                <a:rPr lang="en-ES" sz="1600"/>
                <a:t> </a:t>
              </a:r>
              <a:r>
                <a:rPr lang="en-ES" sz="1600" dirty="0"/>
                <a:t>sample types</a:t>
              </a:r>
            </a:p>
          </p:txBody>
        </p:sp>
        <p:pic>
          <p:nvPicPr>
            <p:cNvPr id="27" name="Picture 4" descr="Human Cells Linear Icon Concept. Human Cells Line Vector Sign, Symbol,  Illustration. Stock Vector - Illustration of human, division: 117518723">
              <a:extLst>
                <a:ext uri="{FF2B5EF4-FFF2-40B4-BE49-F238E27FC236}">
                  <a16:creationId xmlns:a16="http://schemas.microsoft.com/office/drawing/2014/main" id="{D259C41F-D623-BA42-8A82-637E869D48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2" t="25478" r="31302" b="29648"/>
            <a:stretch/>
          </p:blipFill>
          <p:spPr bwMode="auto">
            <a:xfrm>
              <a:off x="2570158" y="1584812"/>
              <a:ext cx="559555" cy="686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CA046D-70A9-3D4C-9D57-C97D86A2ABFF}"/>
                </a:ext>
              </a:extLst>
            </p:cNvPr>
            <p:cNvSpPr txBox="1"/>
            <p:nvPr/>
          </p:nvSpPr>
          <p:spPr>
            <a:xfrm>
              <a:off x="2257487" y="2258376"/>
              <a:ext cx="1184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one cell type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80A852-5188-184F-84DE-959129EAF0F3}"/>
                </a:ext>
              </a:extLst>
            </p:cNvPr>
            <p:cNvSpPr txBox="1"/>
            <p:nvPr/>
          </p:nvSpPr>
          <p:spPr>
            <a:xfrm>
              <a:off x="2360058" y="3252591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cell mixtures</a:t>
              </a:r>
              <a:endParaRPr lang="en-ES" sz="12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732C03-D3CA-A642-936A-C8870D780090}"/>
                </a:ext>
              </a:extLst>
            </p:cNvPr>
            <p:cNvGrpSpPr/>
            <p:nvPr/>
          </p:nvGrpSpPr>
          <p:grpSpPr>
            <a:xfrm>
              <a:off x="2439173" y="3551856"/>
              <a:ext cx="821525" cy="593021"/>
              <a:chOff x="4907424" y="3828642"/>
              <a:chExt cx="821525" cy="593021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73A70D1-33CF-EA4D-BFA9-706FC803ABBB}"/>
                  </a:ext>
                </a:extLst>
              </p:cNvPr>
              <p:cNvSpPr/>
              <p:nvPr/>
            </p:nvSpPr>
            <p:spPr>
              <a:xfrm>
                <a:off x="4907424" y="382864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A7D6E6B6-DEAF-4D4C-806A-3F0DB7EAAC9A}"/>
                  </a:ext>
                </a:extLst>
              </p:cNvPr>
              <p:cNvSpPr/>
              <p:nvPr/>
            </p:nvSpPr>
            <p:spPr>
              <a:xfrm>
                <a:off x="4935424" y="398104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ln w="2540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F8B35A89-9600-EF42-8E84-B85BAB35E0F1}"/>
                  </a:ext>
                </a:extLst>
              </p:cNvPr>
              <p:cNvSpPr/>
              <p:nvPr/>
            </p:nvSpPr>
            <p:spPr>
              <a:xfrm>
                <a:off x="5185170" y="4000658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85B68FB-89D0-4A47-9F0E-636FB23EC719}"/>
                  </a:ext>
                </a:extLst>
              </p:cNvPr>
              <p:cNvSpPr/>
              <p:nvPr/>
            </p:nvSpPr>
            <p:spPr>
              <a:xfrm>
                <a:off x="5002159" y="4098062"/>
                <a:ext cx="543779" cy="323601"/>
              </a:xfrm>
              <a:custGeom>
                <a:avLst/>
                <a:gdLst>
                  <a:gd name="connsiteX0" fmla="*/ 0 w 814039"/>
                  <a:gd name="connsiteY0" fmla="*/ 468351 h 468351"/>
                  <a:gd name="connsiteX1" fmla="*/ 289932 w 814039"/>
                  <a:gd name="connsiteY1" fmla="*/ 144966 h 468351"/>
                  <a:gd name="connsiteX2" fmla="*/ 568712 w 814039"/>
                  <a:gd name="connsiteY2" fmla="*/ 256478 h 468351"/>
                  <a:gd name="connsiteX3" fmla="*/ 814039 w 814039"/>
                  <a:gd name="connsiteY3" fmla="*/ 0 h 468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4039" h="468351">
                    <a:moveTo>
                      <a:pt x="0" y="468351"/>
                    </a:moveTo>
                    <a:cubicBezTo>
                      <a:pt x="97573" y="324314"/>
                      <a:pt x="195147" y="180278"/>
                      <a:pt x="289932" y="144966"/>
                    </a:cubicBezTo>
                    <a:cubicBezTo>
                      <a:pt x="384717" y="109654"/>
                      <a:pt x="481361" y="280639"/>
                      <a:pt x="568712" y="256478"/>
                    </a:cubicBezTo>
                    <a:cubicBezTo>
                      <a:pt x="656063" y="232317"/>
                      <a:pt x="735051" y="116158"/>
                      <a:pt x="814039" y="0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856F0B-6687-6940-8B92-8A5403D9EB1E}"/>
                </a:ext>
              </a:extLst>
            </p:cNvPr>
            <p:cNvSpPr txBox="1"/>
            <p:nvPr/>
          </p:nvSpPr>
          <p:spPr>
            <a:xfrm>
              <a:off x="2486759" y="4125801"/>
              <a:ext cx="726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spike-ins</a:t>
              </a:r>
              <a:endParaRPr lang="en-ES" sz="1200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514312-F6F8-DF48-9478-5D205B2D9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27" t="9342" r="-78" b="2269"/>
            <a:stretch/>
          </p:blipFill>
          <p:spPr>
            <a:xfrm>
              <a:off x="2471481" y="2492314"/>
              <a:ext cx="756908" cy="80789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08D62F8-76EF-7340-8F7E-81C77B46604F}"/>
                </a:ext>
              </a:extLst>
            </p:cNvPr>
            <p:cNvGrpSpPr/>
            <p:nvPr/>
          </p:nvGrpSpPr>
          <p:grpSpPr>
            <a:xfrm>
              <a:off x="2411974" y="4451887"/>
              <a:ext cx="875923" cy="230050"/>
              <a:chOff x="2453380" y="4511521"/>
              <a:chExt cx="875923" cy="23005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E0B169-865C-6F4F-B922-00E50014B53A}"/>
                  </a:ext>
                </a:extLst>
              </p:cNvPr>
              <p:cNvCxnSpPr/>
              <p:nvPr/>
            </p:nvCxnSpPr>
            <p:spPr>
              <a:xfrm>
                <a:off x="2514730" y="4511521"/>
                <a:ext cx="662173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B5C5484-912D-8A47-BD27-4450BEAFA181}"/>
                  </a:ext>
                </a:extLst>
              </p:cNvPr>
              <p:cNvCxnSpPr/>
              <p:nvPr/>
            </p:nvCxnSpPr>
            <p:spPr>
              <a:xfrm>
                <a:off x="2547277" y="4587754"/>
                <a:ext cx="662173" cy="0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0C846B8-5F46-184E-8A61-F7F0BFA0B29D}"/>
                  </a:ext>
                </a:extLst>
              </p:cNvPr>
              <p:cNvCxnSpPr/>
              <p:nvPr/>
            </p:nvCxnSpPr>
            <p:spPr>
              <a:xfrm>
                <a:off x="2667130" y="4664846"/>
                <a:ext cx="662173" cy="0"/>
              </a:xfrm>
              <a:prstGeom prst="line">
                <a:avLst/>
              </a:prstGeom>
              <a:ln w="2540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8277D9-9CC0-FB48-AEA3-0E3B7AFE929E}"/>
                  </a:ext>
                </a:extLst>
              </p:cNvPr>
              <p:cNvCxnSpPr/>
              <p:nvPr/>
            </p:nvCxnSpPr>
            <p:spPr>
              <a:xfrm>
                <a:off x="2453380" y="4741571"/>
                <a:ext cx="662173" cy="0"/>
              </a:xfrm>
              <a:prstGeom prst="line">
                <a:avLst/>
              </a:prstGeom>
              <a:ln w="25400">
                <a:solidFill>
                  <a:schemeClr val="accent6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8015B9-B6D8-6C4F-AD52-EF0EDF26A0FE}"/>
                </a:ext>
              </a:extLst>
            </p:cNvPr>
            <p:cNvSpPr txBox="1"/>
            <p:nvPr/>
          </p:nvSpPr>
          <p:spPr>
            <a:xfrm>
              <a:off x="2319309" y="4726579"/>
              <a:ext cx="1061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synthetic data</a:t>
              </a:r>
              <a:endParaRPr lang="en-ES" sz="12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9805AD-D2DE-F740-BD3C-B99144233D91}"/>
              </a:ext>
            </a:extLst>
          </p:cNvPr>
          <p:cNvGrpSpPr/>
          <p:nvPr/>
        </p:nvGrpSpPr>
        <p:grpSpPr>
          <a:xfrm>
            <a:off x="6629246" y="876389"/>
            <a:ext cx="1597621" cy="3908337"/>
            <a:chOff x="6011896" y="1079647"/>
            <a:chExt cx="1597621" cy="39083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797E5D-5E48-D648-96E5-B176639CE5F6}"/>
                </a:ext>
              </a:extLst>
            </p:cNvPr>
            <p:cNvSpPr txBox="1"/>
            <p:nvPr/>
          </p:nvSpPr>
          <p:spPr>
            <a:xfrm>
              <a:off x="6170948" y="1079647"/>
              <a:ext cx="1279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 dirty="0"/>
                <a:t>3 sequencing</a:t>
              </a:r>
            </a:p>
            <a:p>
              <a:pPr algn="ctr"/>
              <a:r>
                <a:rPr lang="en-ES" sz="1600" dirty="0"/>
                <a:t>platforms</a:t>
              </a:r>
            </a:p>
          </p:txBody>
        </p:sp>
        <p:pic>
          <p:nvPicPr>
            <p:cNvPr id="45" name="Picture 4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F7B9A3-E3F1-8E43-8026-E6E084455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9" t="12070" r="17789" b="69646"/>
            <a:stretch/>
          </p:blipFill>
          <p:spPr>
            <a:xfrm>
              <a:off x="6011896" y="1803910"/>
              <a:ext cx="1597621" cy="443258"/>
            </a:xfrm>
            <a:prstGeom prst="rect">
              <a:avLst/>
            </a:prstGeom>
          </p:spPr>
        </p:pic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8C27-C166-174D-B956-AD7841DF7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5" t="33471" r="60793" b="28431"/>
            <a:stretch/>
          </p:blipFill>
          <p:spPr>
            <a:xfrm>
              <a:off x="6406043" y="2503395"/>
              <a:ext cx="809326" cy="1217706"/>
            </a:xfrm>
            <a:prstGeom prst="rect">
              <a:avLst/>
            </a:prstGeom>
          </p:spPr>
        </p:pic>
        <p:pic>
          <p:nvPicPr>
            <p:cNvPr id="47" name="Picture 4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0FD6DFF-E4FE-3043-885B-649184FA4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9" t="33471" r="4286" b="29846"/>
            <a:stretch/>
          </p:blipFill>
          <p:spPr>
            <a:xfrm>
              <a:off x="6154343" y="3894640"/>
              <a:ext cx="1312726" cy="8329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D47548-A78E-A246-8BD4-F34C9FB9F8E3}"/>
                </a:ext>
              </a:extLst>
            </p:cNvPr>
            <p:cNvSpPr txBox="1"/>
            <p:nvPr/>
          </p:nvSpPr>
          <p:spPr>
            <a:xfrm>
              <a:off x="6452274" y="2217351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Sequel II</a:t>
              </a:r>
              <a:endParaRPr lang="en-ES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A56411-4928-9940-A1AF-8B554244B8B1}"/>
                </a:ext>
              </a:extLst>
            </p:cNvPr>
            <p:cNvSpPr txBox="1"/>
            <p:nvPr/>
          </p:nvSpPr>
          <p:spPr>
            <a:xfrm>
              <a:off x="6538836" y="4710985"/>
              <a:ext cx="543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HiSeq</a:t>
              </a:r>
              <a:endParaRPr lang="en-ES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CFBB8A-488B-5C44-878E-EE5A59B6F424}"/>
                </a:ext>
              </a:extLst>
            </p:cNvPr>
            <p:cNvSpPr txBox="1"/>
            <p:nvPr/>
          </p:nvSpPr>
          <p:spPr>
            <a:xfrm>
              <a:off x="6474716" y="3670771"/>
              <a:ext cx="671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MinION</a:t>
              </a:r>
              <a:endParaRPr lang="en-ES" sz="12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092CB9-8864-1144-97D0-DD1FE85D02A9}"/>
              </a:ext>
            </a:extLst>
          </p:cNvPr>
          <p:cNvGrpSpPr/>
          <p:nvPr/>
        </p:nvGrpSpPr>
        <p:grpSpPr>
          <a:xfrm>
            <a:off x="1301875" y="876389"/>
            <a:ext cx="941283" cy="3926285"/>
            <a:chOff x="764037" y="1079647"/>
            <a:chExt cx="941283" cy="392628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E888FB-739B-5945-A502-42817BFD4B4F}"/>
                </a:ext>
              </a:extLst>
            </p:cNvPr>
            <p:cNvSpPr txBox="1"/>
            <p:nvPr/>
          </p:nvSpPr>
          <p:spPr>
            <a:xfrm>
              <a:off x="764037" y="1079647"/>
              <a:ext cx="94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ES" sz="1600" dirty="0"/>
                <a:t>3 species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7677C0-6AEE-BC46-88D6-53D3FAAB6C9B}"/>
                </a:ext>
              </a:extLst>
            </p:cNvPr>
            <p:cNvSpPr txBox="1"/>
            <p:nvPr/>
          </p:nvSpPr>
          <p:spPr>
            <a:xfrm>
              <a:off x="930749" y="3691448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mouse</a:t>
              </a:r>
              <a:endParaRPr lang="en-ES" sz="12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CA1603-76A4-1B47-8EE2-10AC6DDDC428}"/>
                </a:ext>
              </a:extLst>
            </p:cNvPr>
            <p:cNvSpPr txBox="1"/>
            <p:nvPr/>
          </p:nvSpPr>
          <p:spPr>
            <a:xfrm>
              <a:off x="865763" y="4728933"/>
              <a:ext cx="737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manatee</a:t>
              </a:r>
              <a:endParaRPr lang="en-ES" sz="12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DC9144-12DD-AD42-9742-C30217F73304}"/>
                </a:ext>
              </a:extLst>
            </p:cNvPr>
            <p:cNvSpPr txBox="1"/>
            <p:nvPr/>
          </p:nvSpPr>
          <p:spPr>
            <a:xfrm>
              <a:off x="923535" y="2662133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human</a:t>
              </a:r>
              <a:endParaRPr lang="en-ES" sz="1200" dirty="0"/>
            </a:p>
          </p:txBody>
        </p:sp>
        <p:pic>
          <p:nvPicPr>
            <p:cNvPr id="56" name="Picture 5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5A744B8-3F4F-F34B-99A7-0C325A7E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1" t="9764" r="66553" b="29915"/>
            <a:stretch/>
          </p:blipFill>
          <p:spPr>
            <a:xfrm>
              <a:off x="1035032" y="1481336"/>
              <a:ext cx="399293" cy="1245192"/>
            </a:xfrm>
            <a:prstGeom prst="rect">
              <a:avLst/>
            </a:prstGeom>
          </p:spPr>
        </p:pic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8D645D-AEDD-0647-BA13-CAC97826A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1" t="38843" r="44747" b="25517"/>
            <a:stretch/>
          </p:blipFill>
          <p:spPr>
            <a:xfrm>
              <a:off x="1031547" y="2986165"/>
              <a:ext cx="406263" cy="790178"/>
            </a:xfrm>
            <a:prstGeom prst="rect">
              <a:avLst/>
            </a:prstGeom>
          </p:spPr>
        </p:pic>
        <p:pic>
          <p:nvPicPr>
            <p:cNvPr id="58" name="Picture 57" descr="A picture containing doll&#10;&#10;Description automatically generated">
              <a:extLst>
                <a:ext uri="{FF2B5EF4-FFF2-40B4-BE49-F238E27FC236}">
                  <a16:creationId xmlns:a16="http://schemas.microsoft.com/office/drawing/2014/main" id="{D38DE571-0030-A145-8725-6E3860A3B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2" t="32197" r="6987" b="34203"/>
            <a:stretch/>
          </p:blipFill>
          <p:spPr>
            <a:xfrm>
              <a:off x="838616" y="4051158"/>
              <a:ext cx="792125" cy="666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47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09C5BF5-8C29-0E41-9AD5-28D3282E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08" y="884796"/>
            <a:ext cx="6126188" cy="39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for SIRVs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20</a:t>
            </a:fld>
            <a:endParaRPr lang="en-US" noProof="1"/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AD93D92B-2BA8-8E4A-AB16-3EFD7B946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r="67048" b="50000"/>
          <a:stretch/>
        </p:blipFill>
        <p:spPr bwMode="auto">
          <a:xfrm>
            <a:off x="7085928" y="2409765"/>
            <a:ext cx="1496369" cy="18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3466E-AEBA-704F-B161-CFD145EC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880" b="68328"/>
          <a:stretch/>
        </p:blipFill>
        <p:spPr>
          <a:xfrm>
            <a:off x="170149" y="3180957"/>
            <a:ext cx="1245702" cy="1154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BA81A-0231-924C-BFEC-D3FFB182D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36" t="31751" r="25844" b="36577"/>
          <a:stretch/>
        </p:blipFill>
        <p:spPr>
          <a:xfrm>
            <a:off x="7310768" y="990680"/>
            <a:ext cx="1260014" cy="1168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D4EE67-5067-B443-977F-6CED3F01472D}"/>
              </a:ext>
            </a:extLst>
          </p:cNvPr>
          <p:cNvSpPr txBox="1"/>
          <p:nvPr/>
        </p:nvSpPr>
        <p:spPr>
          <a:xfrm>
            <a:off x="243280" y="2934736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5227F55-C48D-2644-90F0-925713559AE9}"/>
              </a:ext>
            </a:extLst>
          </p:cNvPr>
          <p:cNvSpPr/>
          <p:nvPr/>
        </p:nvSpPr>
        <p:spPr>
          <a:xfrm>
            <a:off x="84871" y="2945479"/>
            <a:ext cx="1408430" cy="13903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C2D35-7702-1A4C-B596-530BD51A45A4}"/>
              </a:ext>
            </a:extLst>
          </p:cNvPr>
          <p:cNvSpPr txBox="1"/>
          <p:nvPr/>
        </p:nvSpPr>
        <p:spPr>
          <a:xfrm>
            <a:off x="7357122" y="763099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73D0C38-86B8-1941-BC65-763DB9E7CAB8}"/>
              </a:ext>
            </a:extLst>
          </p:cNvPr>
          <p:cNvSpPr/>
          <p:nvPr/>
        </p:nvSpPr>
        <p:spPr>
          <a:xfrm>
            <a:off x="7243992" y="768470"/>
            <a:ext cx="1408430" cy="1390301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1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vs Precision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21</a:t>
            </a:fld>
            <a:endParaRPr lang="en-US" noProof="1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55553FEF-A163-C14D-844C-75E3A41E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" y="1152211"/>
            <a:ext cx="8586651" cy="31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52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217633"/>
            <a:ext cx="9144000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Comparative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evaluation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for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manatee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samples</a:t>
            </a:r>
            <a:r>
              <a:rPr lang="es-E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Google Shape;272;p51">
            <a:extLst>
              <a:ext uri="{FF2B5EF4-FFF2-40B4-BE49-F238E27FC236}">
                <a16:creationId xmlns:a16="http://schemas.microsoft.com/office/drawing/2014/main" id="{1157A2B4-88DD-E54B-99C7-2CC48306C0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533C10C0-1BF2-0647-895E-261E579C7655}"/>
              </a:ext>
            </a:extLst>
          </p:cNvPr>
          <p:cNvSpPr txBox="1">
            <a:spLocks/>
          </p:cNvSpPr>
          <p:nvPr/>
        </p:nvSpPr>
        <p:spPr>
          <a:xfrm>
            <a:off x="769620" y="3052202"/>
            <a:ext cx="3032760" cy="135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905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58A53"/>
              </a:buClr>
              <a:buFont typeface="Arial" charset="0"/>
              <a:buNone/>
              <a:defRPr sz="4000" b="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DC659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5918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AE1C7"/>
              </a:buClr>
              <a:buFont typeface="Arial" charset="0"/>
              <a:buChar char="•"/>
              <a:defRPr sz="135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5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72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01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30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920" indent="-16954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s-ES" sz="2000" b="1" dirty="0">
                <a:solidFill>
                  <a:schemeClr val="tx2"/>
                </a:solidFill>
              </a:rPr>
              <a:t>Extra </a:t>
            </a:r>
            <a:r>
              <a:rPr lang="es-ES" sz="2000" b="1" dirty="0" err="1">
                <a:solidFill>
                  <a:schemeClr val="tx2"/>
                </a:solidFill>
              </a:rPr>
              <a:t>challenges</a:t>
            </a:r>
            <a:r>
              <a:rPr lang="es-ES" sz="2000" b="1" dirty="0">
                <a:solidFill>
                  <a:schemeClr val="tx2"/>
                </a:solidFill>
              </a:rPr>
              <a:t>:</a:t>
            </a:r>
          </a:p>
          <a:p>
            <a:pPr algn="l" fontAlgn="auto">
              <a:spcAft>
                <a:spcPts val="0"/>
              </a:spcAft>
            </a:pPr>
            <a:r>
              <a:rPr lang="es-ES" sz="2000" dirty="0">
                <a:solidFill>
                  <a:schemeClr val="tx2"/>
                </a:solidFill>
              </a:rPr>
              <a:t>* </a:t>
            </a:r>
            <a:r>
              <a:rPr lang="es-ES" sz="2000" dirty="0" err="1">
                <a:solidFill>
                  <a:schemeClr val="tx2"/>
                </a:solidFill>
              </a:rPr>
              <a:t>Poorly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characterized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organism</a:t>
            </a:r>
            <a:endParaRPr lang="es-ES" sz="2000" dirty="0">
              <a:solidFill>
                <a:schemeClr val="tx2"/>
              </a:solidFill>
            </a:endParaRPr>
          </a:p>
          <a:p>
            <a:pPr algn="l" fontAlgn="auto">
              <a:spcAft>
                <a:spcPts val="0"/>
              </a:spcAft>
            </a:pPr>
            <a:r>
              <a:rPr lang="es-ES" sz="2000" dirty="0">
                <a:solidFill>
                  <a:schemeClr val="tx2"/>
                </a:solidFill>
              </a:rPr>
              <a:t>* </a:t>
            </a:r>
            <a:r>
              <a:rPr lang="es-ES" sz="2000" dirty="0" err="1">
                <a:solidFill>
                  <a:schemeClr val="tx2"/>
                </a:solidFill>
              </a:rPr>
              <a:t>Blood</a:t>
            </a:r>
            <a:r>
              <a:rPr lang="es-ES" sz="2000" dirty="0">
                <a:solidFill>
                  <a:schemeClr val="tx2"/>
                </a:solidFill>
              </a:rPr>
              <a:t> </a:t>
            </a:r>
            <a:r>
              <a:rPr lang="es-ES" sz="2000" dirty="0" err="1">
                <a:solidFill>
                  <a:schemeClr val="tx2"/>
                </a:solidFill>
              </a:rPr>
              <a:t>sample</a:t>
            </a:r>
            <a:endParaRPr lang="es-ES" sz="2000" dirty="0">
              <a:solidFill>
                <a:schemeClr val="tx2"/>
              </a:solidFill>
            </a:endParaRPr>
          </a:p>
          <a:p>
            <a:pPr algn="l" fontAlgn="auto">
              <a:spcAft>
                <a:spcPts val="0"/>
              </a:spcAft>
            </a:pPr>
            <a:r>
              <a:rPr lang="es-ES" sz="2000" dirty="0">
                <a:solidFill>
                  <a:schemeClr val="tx2"/>
                </a:solidFill>
              </a:rPr>
              <a:t>* 15%-30% SIRV </a:t>
            </a:r>
            <a:r>
              <a:rPr lang="es-ES" sz="2000" dirty="0" err="1">
                <a:solidFill>
                  <a:schemeClr val="tx2"/>
                </a:solidFill>
              </a:rPr>
              <a:t>reads</a:t>
            </a:r>
            <a:endParaRPr lang="es-E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96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</a:t>
            </a:r>
            <a:r>
              <a:rPr lang="es-ES_tradnl" dirty="0"/>
              <a:t>. </a:t>
            </a:r>
            <a:r>
              <a:rPr lang="es-ES_tradnl" dirty="0" err="1"/>
              <a:t>isoforms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23</a:t>
            </a:fld>
            <a:endParaRPr lang="en-US" noProof="1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16969D7-DE83-EA4F-B9ED-B4CA6BAD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93" y="978580"/>
            <a:ext cx="7560014" cy="37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41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Length</a:t>
            </a:r>
            <a:r>
              <a:rPr lang="es-ES_tradnl" dirty="0"/>
              <a:t> </a:t>
            </a:r>
            <a:r>
              <a:rPr lang="es-ES_tradnl" dirty="0" err="1"/>
              <a:t>distribution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24</a:t>
            </a:fld>
            <a:endParaRPr lang="en-US" noProof="1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B3DACD3B-BB0C-7C40-82EA-FECADB03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1143744"/>
            <a:ext cx="8604069" cy="321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36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Challenge</a:t>
            </a:r>
            <a:r>
              <a:rPr lang="es-ES_tradnl" dirty="0"/>
              <a:t> 3 </a:t>
            </a:r>
            <a:r>
              <a:rPr lang="es-ES_tradnl" dirty="0" err="1"/>
              <a:t>metrics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5C243E-28C8-AD41-B6D7-B20BF68A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370327"/>
            <a:ext cx="4430458" cy="3264649"/>
          </a:xfrm>
        </p:spPr>
        <p:txBody>
          <a:bodyPr/>
          <a:lstStyle/>
          <a:p>
            <a:r>
              <a:rPr lang="es-ES_tradnl" dirty="0"/>
              <a:t>% </a:t>
            </a:r>
            <a:r>
              <a:rPr lang="es-ES_tradnl" dirty="0" err="1"/>
              <a:t>Mapping</a:t>
            </a:r>
            <a:r>
              <a:rPr lang="es-ES_tradnl" dirty="0"/>
              <a:t>:</a:t>
            </a:r>
          </a:p>
          <a:p>
            <a:r>
              <a:rPr lang="es-ES_tradnl" dirty="0"/>
              <a:t>% </a:t>
            </a:r>
            <a:r>
              <a:rPr lang="es-ES_tradnl" dirty="0" err="1"/>
              <a:t>Multi-exonic</a:t>
            </a:r>
            <a:r>
              <a:rPr lang="es-ES_tradnl" dirty="0"/>
              <a:t> </a:t>
            </a:r>
            <a:r>
              <a:rPr lang="es-ES_tradnl" dirty="0" err="1"/>
              <a:t>isoforms</a:t>
            </a:r>
            <a:endParaRPr lang="es-ES_tradnl" dirty="0"/>
          </a:p>
          <a:p>
            <a:r>
              <a:rPr lang="es-ES_tradnl" dirty="0"/>
              <a:t>% Full </a:t>
            </a:r>
            <a:r>
              <a:rPr lang="es-ES_tradnl" dirty="0" err="1"/>
              <a:t>Illumina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25</a:t>
            </a:fld>
            <a:endParaRPr lang="en-US" noProof="1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43B5B6BC-20FD-8D4F-A724-093259B1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34" y="862607"/>
            <a:ext cx="4958746" cy="401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493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378156" cy="526862"/>
          </a:xfrm>
        </p:spPr>
        <p:txBody>
          <a:bodyPr>
            <a:normAutofit/>
          </a:bodyPr>
          <a:lstStyle/>
          <a:p>
            <a:r>
              <a:rPr lang="es-ES_tradnl" dirty="0"/>
              <a:t>% Full </a:t>
            </a:r>
            <a:r>
              <a:rPr lang="es-ES_tradnl" dirty="0" err="1"/>
              <a:t>Illumina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r>
              <a:rPr lang="es-ES_tradnl" dirty="0"/>
              <a:t> vs % </a:t>
            </a:r>
            <a:r>
              <a:rPr lang="es-ES_tradnl" dirty="0" err="1"/>
              <a:t>Coding</a:t>
            </a:r>
            <a:r>
              <a:rPr lang="es-ES_tradnl" dirty="0"/>
              <a:t> </a:t>
            </a:r>
            <a:r>
              <a:rPr lang="es-ES_tradnl" dirty="0" err="1"/>
              <a:t>transcripts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26</a:t>
            </a:fld>
            <a:endParaRPr lang="en-US" noProof="1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05820566-541E-8345-B460-206BD2BBB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" y="1134247"/>
            <a:ext cx="8638903" cy="32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48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34910" cy="526862"/>
          </a:xfrm>
        </p:spPr>
        <p:txBody>
          <a:bodyPr>
            <a:normAutofit/>
          </a:bodyPr>
          <a:lstStyle/>
          <a:p>
            <a:r>
              <a:rPr lang="es-ES_tradnl" dirty="0"/>
              <a:t>% non-canonical SJ vs % SJ </a:t>
            </a:r>
            <a:r>
              <a:rPr lang="es-ES_tradnl" dirty="0" err="1"/>
              <a:t>with</a:t>
            </a:r>
            <a:r>
              <a:rPr lang="es-ES_tradnl" dirty="0"/>
              <a:t> SR </a:t>
            </a:r>
            <a:r>
              <a:rPr lang="es-ES_tradnl" dirty="0" err="1"/>
              <a:t>coverage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27</a:t>
            </a:fld>
            <a:endParaRPr lang="en-US" noProof="1"/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73333BE4-6B15-D14B-B69B-B53E6B08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1" y="1144418"/>
            <a:ext cx="8584477" cy="32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38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534910" cy="526862"/>
          </a:xfrm>
        </p:spPr>
        <p:txBody>
          <a:bodyPr>
            <a:normAutofit/>
          </a:bodyPr>
          <a:lstStyle/>
          <a:p>
            <a:r>
              <a:rPr lang="es-ES_tradnl" dirty="0"/>
              <a:t>BUSCO </a:t>
            </a:r>
            <a:r>
              <a:rPr lang="es-ES_tradnl" dirty="0" err="1"/>
              <a:t>Analysis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28</a:t>
            </a:fld>
            <a:endParaRPr lang="en-US" noProof="1"/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A970C7C6-021E-3644-AC28-484C8941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8" y="697882"/>
            <a:ext cx="7837883" cy="42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38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2CF79-6371-2A4A-A74D-A851012C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annotation (Blast2GO)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4968E-487E-684E-8C58-E7B12893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E25ED-14E1-F54D-BD9A-98E343AD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6CC80-0704-AB44-9354-94997490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29</a:t>
            </a:fld>
            <a:endParaRPr lang="en-US" noProof="1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E5CE189-2E17-D14E-A9F0-4E3C93891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42" y="2403796"/>
            <a:ext cx="1055772" cy="901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B318D-4795-C84B-ABAD-752FD1AF3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9"/>
          <a:stretch/>
        </p:blipFill>
        <p:spPr>
          <a:xfrm>
            <a:off x="727824" y="704674"/>
            <a:ext cx="6562209" cy="40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0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102A-6C7C-F74D-97DD-BF00E7EE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628006" cy="526862"/>
          </a:xfrm>
        </p:spPr>
        <p:txBody>
          <a:bodyPr>
            <a:normAutofit/>
          </a:bodyPr>
          <a:lstStyle/>
          <a:p>
            <a:r>
              <a:rPr lang="en-US" dirty="0"/>
              <a:t>LRGASP Challenge 3: </a:t>
            </a:r>
            <a:r>
              <a:rPr lang="en-US" i="1" dirty="0"/>
              <a:t>De novo </a:t>
            </a:r>
            <a:r>
              <a:rPr lang="en-US" dirty="0"/>
              <a:t>Transcript identification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6AFE-CDD5-D744-9512-D4A72850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A2856-A79A-A04A-ADE8-E304CC76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B1132-3493-674A-BAEB-2DDD1A2A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</a:t>
            </a:fld>
            <a:endParaRPr lang="en-US" noProof="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01A334-7701-7F4E-8351-233E0053822D}"/>
              </a:ext>
            </a:extLst>
          </p:cNvPr>
          <p:cNvGrpSpPr/>
          <p:nvPr/>
        </p:nvGrpSpPr>
        <p:grpSpPr>
          <a:xfrm>
            <a:off x="2606521" y="856557"/>
            <a:ext cx="1585049" cy="3924110"/>
            <a:chOff x="4554486" y="1017479"/>
            <a:chExt cx="1585049" cy="3924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F3C27A-3BF3-9041-93DF-09A2FD30E134}"/>
                </a:ext>
              </a:extLst>
            </p:cNvPr>
            <p:cNvSpPr txBox="1"/>
            <p:nvPr/>
          </p:nvSpPr>
          <p:spPr>
            <a:xfrm>
              <a:off x="4554486" y="1017479"/>
              <a:ext cx="15850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L</a:t>
              </a:r>
              <a:r>
                <a:rPr lang="en-ES" sz="1600"/>
                <a:t>ibra</a:t>
              </a:r>
              <a:r>
                <a:rPr lang="es-ES" sz="1600" dirty="0"/>
                <a:t>r</a:t>
              </a:r>
              <a:r>
                <a:rPr lang="en-ES" sz="1600"/>
                <a:t>y </a:t>
              </a:r>
              <a:r>
                <a:rPr lang="en-ES" sz="1600" dirty="0"/>
                <a:t>protocols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883464-9301-104B-BBEA-4704EBDCC61A}"/>
                </a:ext>
              </a:extLst>
            </p:cNvPr>
            <p:cNvSpPr/>
            <p:nvPr/>
          </p:nvSpPr>
          <p:spPr>
            <a:xfrm rot="1350707">
              <a:off x="5075121" y="1694023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18803F5-0A27-D343-BAC6-1B8256C78C90}"/>
                </a:ext>
              </a:extLst>
            </p:cNvPr>
            <p:cNvSpPr/>
            <p:nvPr/>
          </p:nvSpPr>
          <p:spPr>
            <a:xfrm rot="1350707">
              <a:off x="5075121" y="1769628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B87E383-EFF9-4F45-AA11-DB37F80B6925}"/>
                </a:ext>
              </a:extLst>
            </p:cNvPr>
            <p:cNvSpPr/>
            <p:nvPr/>
          </p:nvSpPr>
          <p:spPr>
            <a:xfrm rot="1350707">
              <a:off x="5075121" y="2604891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5702ED6-ACFA-C745-9479-7C0588B93707}"/>
                </a:ext>
              </a:extLst>
            </p:cNvPr>
            <p:cNvSpPr/>
            <p:nvPr/>
          </p:nvSpPr>
          <p:spPr>
            <a:xfrm rot="1350707">
              <a:off x="5075121" y="4313640"/>
              <a:ext cx="543779" cy="323601"/>
            </a:xfrm>
            <a:custGeom>
              <a:avLst/>
              <a:gdLst>
                <a:gd name="connsiteX0" fmla="*/ 0 w 814039"/>
                <a:gd name="connsiteY0" fmla="*/ 468351 h 468351"/>
                <a:gd name="connsiteX1" fmla="*/ 289932 w 814039"/>
                <a:gd name="connsiteY1" fmla="*/ 144966 h 468351"/>
                <a:gd name="connsiteX2" fmla="*/ 568712 w 814039"/>
                <a:gd name="connsiteY2" fmla="*/ 256478 h 468351"/>
                <a:gd name="connsiteX3" fmla="*/ 814039 w 814039"/>
                <a:gd name="connsiteY3" fmla="*/ 0 h 46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4039" h="468351">
                  <a:moveTo>
                    <a:pt x="0" y="468351"/>
                  </a:moveTo>
                  <a:cubicBezTo>
                    <a:pt x="97573" y="324314"/>
                    <a:pt x="195147" y="180278"/>
                    <a:pt x="289932" y="144966"/>
                  </a:cubicBezTo>
                  <a:cubicBezTo>
                    <a:pt x="384717" y="109654"/>
                    <a:pt x="481361" y="280639"/>
                    <a:pt x="568712" y="256478"/>
                  </a:cubicBezTo>
                  <a:cubicBezTo>
                    <a:pt x="656063" y="232317"/>
                    <a:pt x="735051" y="116158"/>
                    <a:pt x="81403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2AF80F-1FAF-E847-87AE-960A515CC7CA}"/>
                </a:ext>
              </a:extLst>
            </p:cNvPr>
            <p:cNvSpPr txBox="1"/>
            <p:nvPr/>
          </p:nvSpPr>
          <p:spPr>
            <a:xfrm>
              <a:off x="5079949" y="2046500"/>
              <a:ext cx="5341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cDNA</a:t>
              </a:r>
              <a:endParaRPr lang="en-E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50304-267F-1A4A-9521-6FC69DFC2A7D}"/>
                </a:ext>
              </a:extLst>
            </p:cNvPr>
            <p:cNvSpPr txBox="1"/>
            <p:nvPr/>
          </p:nvSpPr>
          <p:spPr>
            <a:xfrm>
              <a:off x="4920675" y="2867399"/>
              <a:ext cx="852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direct</a:t>
              </a:r>
              <a:r>
                <a:rPr lang="es-ES" sz="1200" dirty="0"/>
                <a:t> RNA</a:t>
              </a:r>
              <a:endParaRPr lang="en-E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3CCB80-EB32-684F-A7AF-E60196BEF77E}"/>
                </a:ext>
              </a:extLst>
            </p:cNvPr>
            <p:cNvSpPr txBox="1"/>
            <p:nvPr/>
          </p:nvSpPr>
          <p:spPr>
            <a:xfrm>
              <a:off x="4999146" y="3839043"/>
              <a:ext cx="695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/>
                <a:t>R2C2</a:t>
              </a:r>
              <a:endParaRPr lang="en-ES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43573E-BCC0-DE43-BDD7-53D20BEDB63D}"/>
                </a:ext>
              </a:extLst>
            </p:cNvPr>
            <p:cNvSpPr/>
            <p:nvPr/>
          </p:nvSpPr>
          <p:spPr>
            <a:xfrm>
              <a:off x="5153580" y="3486308"/>
              <a:ext cx="386861" cy="3405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C9077B-F28A-1940-BB13-8B9025AD1CEC}"/>
                </a:ext>
              </a:extLst>
            </p:cNvPr>
            <p:cNvSpPr txBox="1"/>
            <p:nvPr/>
          </p:nvSpPr>
          <p:spPr>
            <a:xfrm>
              <a:off x="4861045" y="4664590"/>
              <a:ext cx="971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/>
                <a:t>CapTrap</a:t>
              </a:r>
              <a:endParaRPr lang="en-ES" sz="12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126364-08A7-3946-BD02-50F1770F9EE8}"/>
                </a:ext>
              </a:extLst>
            </p:cNvPr>
            <p:cNvSpPr/>
            <p:nvPr/>
          </p:nvSpPr>
          <p:spPr>
            <a:xfrm>
              <a:off x="4969901" y="4406338"/>
              <a:ext cx="149703" cy="13820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D851D95-5F5F-8B4C-A1DD-C7E72FE3B844}"/>
              </a:ext>
            </a:extLst>
          </p:cNvPr>
          <p:cNvSpPr txBox="1"/>
          <p:nvPr/>
        </p:nvSpPr>
        <p:spPr>
          <a:xfrm>
            <a:off x="751753" y="785855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/>
              <a:t>S</a:t>
            </a:r>
            <a:r>
              <a:rPr lang="en-ES" sz="1600"/>
              <a:t>ample </a:t>
            </a:r>
            <a:r>
              <a:rPr lang="en-ES" sz="1600" dirty="0"/>
              <a:t>types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CA046D-70A9-3D4C-9D57-C97D86A2ABFF}"/>
              </a:ext>
            </a:extLst>
          </p:cNvPr>
          <p:cNvSpPr txBox="1"/>
          <p:nvPr/>
        </p:nvSpPr>
        <p:spPr>
          <a:xfrm>
            <a:off x="615067" y="2595264"/>
            <a:ext cx="1431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Mouse 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80A852-5188-184F-84DE-959129EAF0F3}"/>
              </a:ext>
            </a:extLst>
          </p:cNvPr>
          <p:cNvSpPr txBox="1"/>
          <p:nvPr/>
        </p:nvSpPr>
        <p:spPr>
          <a:xfrm>
            <a:off x="989023" y="4136306"/>
            <a:ext cx="745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Manatee</a:t>
            </a:r>
            <a:endParaRPr lang="en-ES" sz="12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9805AD-D2DE-F740-BD3C-B99144233D91}"/>
              </a:ext>
            </a:extLst>
          </p:cNvPr>
          <p:cNvGrpSpPr/>
          <p:nvPr/>
        </p:nvGrpSpPr>
        <p:grpSpPr>
          <a:xfrm>
            <a:off x="4622594" y="786011"/>
            <a:ext cx="1597621" cy="3908337"/>
            <a:chOff x="6011896" y="1079647"/>
            <a:chExt cx="1597621" cy="39083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C797E5D-5E48-D648-96E5-B176639CE5F6}"/>
                </a:ext>
              </a:extLst>
            </p:cNvPr>
            <p:cNvSpPr txBox="1"/>
            <p:nvPr/>
          </p:nvSpPr>
          <p:spPr>
            <a:xfrm>
              <a:off x="6239074" y="1079647"/>
              <a:ext cx="1143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</a:t>
              </a:r>
              <a:r>
                <a:rPr lang="en-ES" sz="1600"/>
                <a:t>equencing</a:t>
              </a:r>
              <a:endParaRPr lang="en-ES" sz="1600" dirty="0"/>
            </a:p>
            <a:p>
              <a:pPr algn="ctr"/>
              <a:r>
                <a:rPr lang="en-ES" sz="1600" dirty="0"/>
                <a:t>platforms</a:t>
              </a:r>
            </a:p>
          </p:txBody>
        </p:sp>
        <p:pic>
          <p:nvPicPr>
            <p:cNvPr id="45" name="Picture 4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FF7B9A3-E3F1-8E43-8026-E6E084455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9" t="12070" r="17789" b="69646"/>
            <a:stretch/>
          </p:blipFill>
          <p:spPr>
            <a:xfrm>
              <a:off x="6011896" y="1803910"/>
              <a:ext cx="1597621" cy="443258"/>
            </a:xfrm>
            <a:prstGeom prst="rect">
              <a:avLst/>
            </a:prstGeom>
          </p:spPr>
        </p:pic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8C27-C166-174D-B956-AD7841DF7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5" t="33471" r="60793" b="28431"/>
            <a:stretch/>
          </p:blipFill>
          <p:spPr>
            <a:xfrm>
              <a:off x="6406043" y="2503395"/>
              <a:ext cx="809326" cy="1217706"/>
            </a:xfrm>
            <a:prstGeom prst="rect">
              <a:avLst/>
            </a:prstGeom>
          </p:spPr>
        </p:pic>
        <p:pic>
          <p:nvPicPr>
            <p:cNvPr id="47" name="Picture 4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0FD6DFF-E4FE-3043-885B-649184FA4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99" t="33471" r="4286" b="29846"/>
            <a:stretch/>
          </p:blipFill>
          <p:spPr>
            <a:xfrm>
              <a:off x="6154343" y="3894640"/>
              <a:ext cx="1312726" cy="83295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D47548-A78E-A246-8BD4-F34C9FB9F8E3}"/>
                </a:ext>
              </a:extLst>
            </p:cNvPr>
            <p:cNvSpPr txBox="1"/>
            <p:nvPr/>
          </p:nvSpPr>
          <p:spPr>
            <a:xfrm>
              <a:off x="6452274" y="2217351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Sequel II</a:t>
              </a:r>
              <a:endParaRPr lang="en-ES" sz="12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A56411-4928-9940-A1AF-8B554244B8B1}"/>
                </a:ext>
              </a:extLst>
            </p:cNvPr>
            <p:cNvSpPr txBox="1"/>
            <p:nvPr/>
          </p:nvSpPr>
          <p:spPr>
            <a:xfrm>
              <a:off x="6538836" y="4710985"/>
              <a:ext cx="543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HiSeq</a:t>
              </a:r>
              <a:endParaRPr lang="en-ES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CFBB8A-488B-5C44-878E-EE5A59B6F424}"/>
                </a:ext>
              </a:extLst>
            </p:cNvPr>
            <p:cNvSpPr txBox="1"/>
            <p:nvPr/>
          </p:nvSpPr>
          <p:spPr>
            <a:xfrm>
              <a:off x="6474716" y="3670771"/>
              <a:ext cx="6719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/>
                <a:t>MinION</a:t>
              </a:r>
              <a:endParaRPr lang="en-ES" sz="12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90829C5-184D-2C42-8B71-71534A5F1FD1}"/>
              </a:ext>
            </a:extLst>
          </p:cNvPr>
          <p:cNvSpPr txBox="1"/>
          <p:nvPr/>
        </p:nvSpPr>
        <p:spPr>
          <a:xfrm>
            <a:off x="6729967" y="786011"/>
            <a:ext cx="1526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Analysis options</a:t>
            </a:r>
            <a:endParaRPr lang="en-ES" sz="1600" dirty="0"/>
          </a:p>
        </p:txBody>
      </p:sp>
      <p:pic>
        <p:nvPicPr>
          <p:cNvPr id="62" name="Picture 6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64DBCF-D99F-004F-8DE4-7E6182B35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665046" y="1351866"/>
            <a:ext cx="716865" cy="198893"/>
          </a:xfrm>
          <a:prstGeom prst="rect">
            <a:avLst/>
          </a:prstGeom>
        </p:spPr>
      </p:pic>
      <p:pic>
        <p:nvPicPr>
          <p:cNvPr id="63" name="Picture 6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1897E4-91C2-A14E-AAD8-3442EEE2E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763078" y="1124409"/>
            <a:ext cx="357466" cy="537840"/>
          </a:xfrm>
          <a:prstGeom prst="rect">
            <a:avLst/>
          </a:prstGeom>
        </p:spPr>
      </p:pic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77F581-93A8-8B43-B0F2-7DFE1CE5D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6705590" y="1948808"/>
            <a:ext cx="616213" cy="3910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4C7B92E-B7B8-274C-9D95-CDBCB70CD63C}"/>
              </a:ext>
            </a:extLst>
          </p:cNvPr>
          <p:cNvSpPr txBox="1"/>
          <p:nvPr/>
        </p:nvSpPr>
        <p:spPr>
          <a:xfrm>
            <a:off x="6972422" y="1700971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Long Only</a:t>
            </a:r>
            <a:endParaRPr lang="en-ES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56BB66-259D-094B-BE5F-00A645202404}"/>
              </a:ext>
            </a:extLst>
          </p:cNvPr>
          <p:cNvSpPr txBox="1"/>
          <p:nvPr/>
        </p:nvSpPr>
        <p:spPr>
          <a:xfrm>
            <a:off x="7099939" y="4417349"/>
            <a:ext cx="786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Free style</a:t>
            </a:r>
            <a:endParaRPr lang="en-ES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7DE8EBA-B6A8-994A-A64D-8C2E2A14196E}"/>
              </a:ext>
            </a:extLst>
          </p:cNvPr>
          <p:cNvSpPr txBox="1"/>
          <p:nvPr/>
        </p:nvSpPr>
        <p:spPr>
          <a:xfrm>
            <a:off x="7082016" y="3377135"/>
            <a:ext cx="82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Short only</a:t>
            </a:r>
            <a:endParaRPr lang="en-ES" sz="1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CA2244-6AFD-2842-8C3A-5B960F45FDF9}"/>
              </a:ext>
            </a:extLst>
          </p:cNvPr>
          <p:cNvCxnSpPr/>
          <p:nvPr/>
        </p:nvCxnSpPr>
        <p:spPr>
          <a:xfrm flipH="1">
            <a:off x="7444634" y="1222782"/>
            <a:ext cx="209725" cy="445555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B96FA5-4974-5147-9D41-2B7E35C73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610338" y="2320749"/>
            <a:ext cx="716865" cy="198893"/>
          </a:xfrm>
          <a:prstGeom prst="rect">
            <a:avLst/>
          </a:prstGeom>
        </p:spPr>
      </p:pic>
      <p:pic>
        <p:nvPicPr>
          <p:cNvPr id="79" name="Picture 7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B845BB-AF7A-E749-A50E-3F37B0A0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505071" y="2084992"/>
            <a:ext cx="325061" cy="48908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6C620029-21EA-024E-BFD1-51F0F08FC6BA}"/>
              </a:ext>
            </a:extLst>
          </p:cNvPr>
          <p:cNvSpPr txBox="1"/>
          <p:nvPr/>
        </p:nvSpPr>
        <p:spPr>
          <a:xfrm>
            <a:off x="6910252" y="2549819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Long &amp; Short</a:t>
            </a:r>
            <a:endParaRPr lang="en-ES" sz="12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1507C40-0284-DB4E-B442-AC92127B0714}"/>
              </a:ext>
            </a:extLst>
          </p:cNvPr>
          <p:cNvCxnSpPr/>
          <p:nvPr/>
        </p:nvCxnSpPr>
        <p:spPr>
          <a:xfrm flipH="1">
            <a:off x="7339424" y="2095619"/>
            <a:ext cx="209725" cy="445555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E5D3EC-0E9A-E342-BF6C-EAA9B3CBF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7652136" y="1941180"/>
            <a:ext cx="616213" cy="391003"/>
          </a:xfrm>
          <a:prstGeom prst="rect">
            <a:avLst/>
          </a:prstGeom>
        </p:spPr>
      </p:pic>
      <p:pic>
        <p:nvPicPr>
          <p:cNvPr id="83" name="Picture 8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A703C4-4CD6-BA4B-B654-D23FFF817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7109172" y="2889915"/>
            <a:ext cx="747567" cy="474351"/>
          </a:xfrm>
          <a:prstGeom prst="rect">
            <a:avLst/>
          </a:prstGeom>
        </p:spPr>
      </p:pic>
      <p:pic>
        <p:nvPicPr>
          <p:cNvPr id="84" name="Picture 8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DC2F31-08CD-8447-AE36-A0C7AB662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9" t="33471" r="4286" b="29846"/>
          <a:stretch/>
        </p:blipFill>
        <p:spPr>
          <a:xfrm>
            <a:off x="6841866" y="3769737"/>
            <a:ext cx="616213" cy="391003"/>
          </a:xfrm>
          <a:prstGeom prst="rect">
            <a:avLst/>
          </a:prstGeom>
        </p:spPr>
      </p:pic>
      <p:pic>
        <p:nvPicPr>
          <p:cNvPr id="85" name="Picture 8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28AFE2-D5C7-6E4D-82F1-81E6CC997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12070" r="17789" b="69646"/>
          <a:stretch/>
        </p:blipFill>
        <p:spPr>
          <a:xfrm>
            <a:off x="6918730" y="4176476"/>
            <a:ext cx="716865" cy="198893"/>
          </a:xfrm>
          <a:prstGeom prst="rect">
            <a:avLst/>
          </a:prstGeom>
        </p:spPr>
      </p:pic>
      <p:pic>
        <p:nvPicPr>
          <p:cNvPr id="86" name="Picture 8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11DE03-FB48-D941-9239-36C2D939F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33471" r="60793" b="28431"/>
          <a:stretch/>
        </p:blipFill>
        <p:spPr>
          <a:xfrm>
            <a:off x="7600547" y="3979356"/>
            <a:ext cx="325061" cy="489084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64E69B66-7C41-E347-8940-36B77F3B5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97" y="3625890"/>
            <a:ext cx="325061" cy="491759"/>
          </a:xfrm>
          <a:prstGeom prst="rect">
            <a:avLst/>
          </a:prstGeom>
        </p:spPr>
      </p:pic>
      <p:sp>
        <p:nvSpPr>
          <p:cNvPr id="24" name="Can 23">
            <a:extLst>
              <a:ext uri="{FF2B5EF4-FFF2-40B4-BE49-F238E27FC236}">
                <a16:creationId xmlns:a16="http://schemas.microsoft.com/office/drawing/2014/main" id="{6614E4C7-E290-F44A-A3AC-2E4FA221F04B}"/>
              </a:ext>
            </a:extLst>
          </p:cNvPr>
          <p:cNvSpPr/>
          <p:nvPr/>
        </p:nvSpPr>
        <p:spPr>
          <a:xfrm>
            <a:off x="7763077" y="3702357"/>
            <a:ext cx="256798" cy="262881"/>
          </a:xfrm>
          <a:prstGeom prst="can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64888FDA-9811-E54C-B30E-A70F14B59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>
            <a:off x="1108213" y="1426748"/>
            <a:ext cx="580135" cy="1128358"/>
          </a:xfrm>
          <a:prstGeom prst="rect">
            <a:avLst/>
          </a:prstGeom>
        </p:spPr>
      </p:pic>
      <p:pic>
        <p:nvPicPr>
          <p:cNvPr id="94" name="Picture 57" descr="A picture containing doll&#10;&#10;Description automatically generated">
            <a:extLst>
              <a:ext uri="{FF2B5EF4-FFF2-40B4-BE49-F238E27FC236}">
                <a16:creationId xmlns:a16="http://schemas.microsoft.com/office/drawing/2014/main" id="{65F1BFA1-B573-F34D-A289-B6DB74C759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2" t="32197" r="6987" b="34203"/>
          <a:stretch/>
        </p:blipFill>
        <p:spPr>
          <a:xfrm>
            <a:off x="820928" y="3139921"/>
            <a:ext cx="1154706" cy="971938"/>
          </a:xfrm>
          <a:prstGeom prst="rect">
            <a:avLst/>
          </a:prstGeom>
        </p:spPr>
      </p:pic>
      <p:pic>
        <p:nvPicPr>
          <p:cNvPr id="98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51B82656-BDD8-6042-AD97-E4170F60D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 flipH="1">
            <a:off x="2649393" y="1718767"/>
            <a:ext cx="252439" cy="490992"/>
          </a:xfrm>
          <a:prstGeom prst="rect">
            <a:avLst/>
          </a:prstGeom>
        </p:spPr>
      </p:pic>
      <p:pic>
        <p:nvPicPr>
          <p:cNvPr id="99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92060682-A6E9-C84D-B608-D80C7E759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 flipH="1">
            <a:off x="2649393" y="2567569"/>
            <a:ext cx="252439" cy="490992"/>
          </a:xfrm>
          <a:prstGeom prst="rect">
            <a:avLst/>
          </a:prstGeom>
        </p:spPr>
      </p:pic>
      <p:pic>
        <p:nvPicPr>
          <p:cNvPr id="100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9C3D169B-56CF-0745-98A2-620071BB9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 flipH="1">
            <a:off x="2649393" y="4265172"/>
            <a:ext cx="252439" cy="490992"/>
          </a:xfrm>
          <a:prstGeom prst="rect">
            <a:avLst/>
          </a:prstGeom>
        </p:spPr>
      </p:pic>
      <p:pic>
        <p:nvPicPr>
          <p:cNvPr id="101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69E1C0A5-976D-2442-ABC7-FB5728122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8843" r="44747" b="25517"/>
          <a:stretch/>
        </p:blipFill>
        <p:spPr>
          <a:xfrm flipH="1">
            <a:off x="2649393" y="3416371"/>
            <a:ext cx="252439" cy="490992"/>
          </a:xfrm>
          <a:prstGeom prst="rect">
            <a:avLst/>
          </a:prstGeom>
        </p:spPr>
      </p:pic>
      <p:pic>
        <p:nvPicPr>
          <p:cNvPr id="102" name="Picture 57" descr="A picture containing doll&#10;&#10;Description automatically generated">
            <a:extLst>
              <a:ext uri="{FF2B5EF4-FFF2-40B4-BE49-F238E27FC236}">
                <a16:creationId xmlns:a16="http://schemas.microsoft.com/office/drawing/2014/main" id="{4310D173-34D5-A344-A31E-94C1892C4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2" t="32197" r="6987" b="34203"/>
          <a:stretch/>
        </p:blipFill>
        <p:spPr>
          <a:xfrm>
            <a:off x="3763141" y="1773298"/>
            <a:ext cx="431715" cy="3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09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" y="65420"/>
            <a:ext cx="7383349" cy="526862"/>
          </a:xfrm>
        </p:spPr>
        <p:txBody>
          <a:bodyPr>
            <a:normAutofit fontScale="90000"/>
          </a:bodyPr>
          <a:lstStyle/>
          <a:p>
            <a:r>
              <a:rPr lang="en-US" dirty="0"/>
              <a:t>Evaluation Metrics for SIRVs (high proportion of SIRVs!!!)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30</a:t>
            </a:fld>
            <a:endParaRPr lang="en-US" noProof="1"/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E1CBF4B5-24B7-3242-86BC-47F57858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09" y="796881"/>
            <a:ext cx="6020056" cy="39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DBA48EE1-338F-5143-95B1-64C42049B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13046" r="69078" b="63565"/>
          <a:stretch/>
        </p:blipFill>
        <p:spPr bwMode="auto">
          <a:xfrm>
            <a:off x="3959604" y="665011"/>
            <a:ext cx="1188242" cy="9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D30875-BC19-BE4F-900D-FA6327F82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8" r="59198"/>
          <a:stretch/>
        </p:blipFill>
        <p:spPr>
          <a:xfrm>
            <a:off x="192436" y="1528977"/>
            <a:ext cx="1245335" cy="251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6EED-4452-024C-916C-43C322822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45" t="47612" r="11361" b="-47612"/>
          <a:stretch/>
        </p:blipFill>
        <p:spPr>
          <a:xfrm>
            <a:off x="7155809" y="1489834"/>
            <a:ext cx="1245335" cy="2517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A7405-DEE4-2349-8CC7-0B93FD1FE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40" t="-45502" r="10066" b="50000"/>
          <a:stretch/>
        </p:blipFill>
        <p:spPr>
          <a:xfrm>
            <a:off x="7241097" y="1675790"/>
            <a:ext cx="1245335" cy="240465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D859A55-BAC1-2247-BC8F-1050FAA813C2}"/>
              </a:ext>
            </a:extLst>
          </p:cNvPr>
          <p:cNvSpPr/>
          <p:nvPr/>
        </p:nvSpPr>
        <p:spPr>
          <a:xfrm>
            <a:off x="84871" y="1291905"/>
            <a:ext cx="1408430" cy="2793533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6560BDD-29C8-1A48-9D06-6C40AA25E55A}"/>
              </a:ext>
            </a:extLst>
          </p:cNvPr>
          <p:cNvSpPr/>
          <p:nvPr/>
        </p:nvSpPr>
        <p:spPr>
          <a:xfrm>
            <a:off x="7159549" y="1352025"/>
            <a:ext cx="1408430" cy="2793533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E1E04-D487-7A4A-964F-90BC7B952516}"/>
              </a:ext>
            </a:extLst>
          </p:cNvPr>
          <p:cNvSpPr txBox="1"/>
          <p:nvPr/>
        </p:nvSpPr>
        <p:spPr>
          <a:xfrm>
            <a:off x="314896" y="1282756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Mouse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AF270-5F23-B542-8BA5-CEA821314493}"/>
              </a:ext>
            </a:extLst>
          </p:cNvPr>
          <p:cNvSpPr txBox="1"/>
          <p:nvPr/>
        </p:nvSpPr>
        <p:spPr>
          <a:xfrm>
            <a:off x="7416904" y="1327269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Mouse sample</a:t>
            </a:r>
          </a:p>
        </p:txBody>
      </p:sp>
    </p:spTree>
    <p:extLst>
      <p:ext uri="{BB962C8B-B14F-4D97-AF65-F5344CB8AC3E}">
        <p14:creationId xmlns:p14="http://schemas.microsoft.com/office/powerpoint/2010/main" val="3744001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369BF00E-2D57-7741-B39A-F0A962CA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76" y="833313"/>
            <a:ext cx="5895521" cy="38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for SIRVs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31</a:t>
            </a:fld>
            <a:endParaRPr lang="en-US" noProof="1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DBA48EE1-338F-5143-95B1-64C42049B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4151" r="68733" b="64346"/>
          <a:stretch/>
        </p:blipFill>
        <p:spPr bwMode="auto">
          <a:xfrm>
            <a:off x="4038981" y="655613"/>
            <a:ext cx="1216404" cy="8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4C6380-695E-8541-9959-298E0F155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1" r="58620" b="2724"/>
          <a:stretch/>
        </p:blipFill>
        <p:spPr>
          <a:xfrm>
            <a:off x="147934" y="1617963"/>
            <a:ext cx="1278411" cy="246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2C3BF8-8736-5748-B26D-90AA1DE85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67" t="-1225" r="9694" b="53317"/>
          <a:stretch/>
        </p:blipFill>
        <p:spPr>
          <a:xfrm>
            <a:off x="7221462" y="1546987"/>
            <a:ext cx="1284604" cy="122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0BF97A-54D9-9245-ADFF-1DFF28C91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15" t="47320" r="8346" b="4772"/>
          <a:stretch/>
        </p:blipFill>
        <p:spPr>
          <a:xfrm>
            <a:off x="7229491" y="2864346"/>
            <a:ext cx="1284604" cy="122109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94F0F4-7E10-004D-BCC4-17C06A971A2E}"/>
              </a:ext>
            </a:extLst>
          </p:cNvPr>
          <p:cNvSpPr/>
          <p:nvPr/>
        </p:nvSpPr>
        <p:spPr>
          <a:xfrm>
            <a:off x="84871" y="1291905"/>
            <a:ext cx="1408430" cy="2793533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6BCD5-0ECA-A747-9900-226607DDA82B}"/>
              </a:ext>
            </a:extLst>
          </p:cNvPr>
          <p:cNvSpPr txBox="1"/>
          <p:nvPr/>
        </p:nvSpPr>
        <p:spPr>
          <a:xfrm>
            <a:off x="314896" y="1282756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Mouse sample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3032426-A31C-A84C-A82F-5C48098B7A71}"/>
              </a:ext>
            </a:extLst>
          </p:cNvPr>
          <p:cNvSpPr/>
          <p:nvPr/>
        </p:nvSpPr>
        <p:spPr>
          <a:xfrm>
            <a:off x="7159549" y="1352025"/>
            <a:ext cx="1408430" cy="2793533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A8BA83-7809-4542-A005-20B1D7E90627}"/>
              </a:ext>
            </a:extLst>
          </p:cNvPr>
          <p:cNvSpPr txBox="1"/>
          <p:nvPr/>
        </p:nvSpPr>
        <p:spPr>
          <a:xfrm>
            <a:off x="7416904" y="1327269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Mouse sample</a:t>
            </a:r>
          </a:p>
        </p:txBody>
      </p:sp>
    </p:spTree>
    <p:extLst>
      <p:ext uri="{BB962C8B-B14F-4D97-AF65-F5344CB8AC3E}">
        <p14:creationId xmlns:p14="http://schemas.microsoft.com/office/powerpoint/2010/main" val="43466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4D4-24FF-7445-AD88-204DE66B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vs Precision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ED32-D6A4-2D47-B56E-C29450E4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52182-8A08-7D41-A3DA-EF17DE13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79CA8-26D8-F047-BD46-2AF6267A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32</a:t>
            </a:fld>
            <a:endParaRPr lang="en-US" noProof="1"/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27ED67A3-06C1-FD4C-887B-9E46E49DF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1135622"/>
            <a:ext cx="8647611" cy="32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65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CB4D-0C88-4A4D-BD07-DE26A4C8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2227-77FD-7446-B78F-1894D1AD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3131" y="5104627"/>
            <a:ext cx="2200334" cy="273113"/>
          </a:xfrm>
        </p:spPr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BFDB-1D06-E54A-853D-2B4C7ED6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974" y="5104628"/>
            <a:ext cx="3635908" cy="273113"/>
          </a:xfrm>
        </p:spPr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CF5F6-26A7-E04F-A4BA-C0881374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9767" y="5107578"/>
            <a:ext cx="421614" cy="273113"/>
          </a:xfrm>
        </p:spPr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33</a:t>
            </a:fld>
            <a:endParaRPr lang="en-US" noProof="1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AF40B6-7BE0-934D-AD50-0A20DAEDD578}"/>
              </a:ext>
            </a:extLst>
          </p:cNvPr>
          <p:cNvSpPr/>
          <p:nvPr/>
        </p:nvSpPr>
        <p:spPr>
          <a:xfrm>
            <a:off x="3992566" y="4241335"/>
            <a:ext cx="1158867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Birol</a:t>
            </a:r>
            <a:r>
              <a:rPr lang="en-US" sz="1400" dirty="0"/>
              <a:t> Lab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871F41-ECB2-3F45-9507-941F6874F071}"/>
              </a:ext>
            </a:extLst>
          </p:cNvPr>
          <p:cNvSpPr/>
          <p:nvPr/>
        </p:nvSpPr>
        <p:spPr>
          <a:xfrm>
            <a:off x="2522551" y="4241335"/>
            <a:ext cx="1284934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Bambu</a:t>
            </a:r>
            <a:r>
              <a:rPr lang="en-US" sz="1400" dirty="0"/>
              <a:t> Team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B0961E-3A67-8844-8FD8-71FB23FB79C3}"/>
              </a:ext>
            </a:extLst>
          </p:cNvPr>
          <p:cNvSpPr/>
          <p:nvPr/>
        </p:nvSpPr>
        <p:spPr>
          <a:xfrm>
            <a:off x="5336515" y="4241336"/>
            <a:ext cx="1366949" cy="33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SPbU</a:t>
            </a:r>
            <a:r>
              <a:rPr lang="en-US" sz="1400" dirty="0"/>
              <a:t> Team </a:t>
            </a:r>
          </a:p>
        </p:txBody>
      </p:sp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7DFCF6-B3A5-F940-A103-CA99F71F5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5" y="844341"/>
            <a:ext cx="4411331" cy="2643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B1C39-5B81-C742-823C-3073C35C9C5D}"/>
              </a:ext>
            </a:extLst>
          </p:cNvPr>
          <p:cNvSpPr txBox="1"/>
          <p:nvPr/>
        </p:nvSpPr>
        <p:spPr>
          <a:xfrm>
            <a:off x="1278321" y="3488266"/>
            <a:ext cx="243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LRGASP consortium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F2CA8-BA3C-AA46-8ED2-4E9AE33DE8F6}"/>
              </a:ext>
            </a:extLst>
          </p:cNvPr>
          <p:cNvSpPr txBox="1"/>
          <p:nvPr/>
        </p:nvSpPr>
        <p:spPr>
          <a:xfrm>
            <a:off x="5336516" y="1082330"/>
            <a:ext cx="37242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LRGASP Evaluation Team</a:t>
            </a:r>
          </a:p>
          <a:p>
            <a:r>
              <a:rPr lang="en-US" sz="1200" dirty="0"/>
              <a:t>Ana Conesa and Fran Pardo (SQANTI developers)</a:t>
            </a:r>
          </a:p>
          <a:p>
            <a:r>
              <a:rPr lang="en-US" sz="1200" dirty="0"/>
              <a:t>Gloria </a:t>
            </a:r>
            <a:r>
              <a:rPr lang="en-US" sz="1200" dirty="0" err="1"/>
              <a:t>Sheynkman</a:t>
            </a:r>
            <a:r>
              <a:rPr lang="en-US" sz="1200" dirty="0"/>
              <a:t> (experimental validation lead)</a:t>
            </a:r>
          </a:p>
          <a:p>
            <a:r>
              <a:rPr lang="en-US" sz="1200" dirty="0"/>
              <a:t>Kin Fai, </a:t>
            </a:r>
            <a:r>
              <a:rPr lang="en-US" sz="1200" dirty="0" err="1"/>
              <a:t>Dingjie</a:t>
            </a:r>
            <a:r>
              <a:rPr lang="en-US" sz="1200" dirty="0"/>
              <a:t>  Wang, </a:t>
            </a:r>
            <a:r>
              <a:rPr lang="en-US" sz="1200" dirty="0" err="1"/>
              <a:t>Haoran</a:t>
            </a:r>
            <a:r>
              <a:rPr lang="en-US" sz="1200" dirty="0"/>
              <a:t> Li (Challenge 2 evaluators)</a:t>
            </a:r>
          </a:p>
          <a:p>
            <a:r>
              <a:rPr lang="en-US" sz="1200" dirty="0"/>
              <a:t>Adam Frankish and Jane Loveland (GENCODE)</a:t>
            </a:r>
          </a:p>
          <a:p>
            <a:r>
              <a:rPr lang="en-US" sz="1200" dirty="0"/>
              <a:t>Mark </a:t>
            </a:r>
            <a:r>
              <a:rPr lang="en-US" sz="1200" dirty="0" err="1"/>
              <a:t>Diekhans</a:t>
            </a:r>
            <a:r>
              <a:rPr lang="en-US" sz="1200" dirty="0"/>
              <a:t> (UCSC Computational Genomics Lab)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 err="1">
                <a:solidFill>
                  <a:srgbClr val="002060"/>
                </a:solidFill>
              </a:rPr>
              <a:t>Maite</a:t>
            </a:r>
            <a:r>
              <a:rPr lang="en-US" sz="1200" dirty="0">
                <a:solidFill>
                  <a:srgbClr val="002060"/>
                </a:solidFill>
              </a:rPr>
              <a:t> de Maria (UF)</a:t>
            </a:r>
          </a:p>
          <a:p>
            <a:r>
              <a:rPr lang="en-US" sz="1200" dirty="0">
                <a:solidFill>
                  <a:srgbClr val="002060"/>
                </a:solidFill>
              </a:rPr>
              <a:t>Maggie Hunter (UF)</a:t>
            </a:r>
          </a:p>
          <a:p>
            <a:r>
              <a:rPr lang="en-US" sz="1200" dirty="0">
                <a:solidFill>
                  <a:srgbClr val="002060"/>
                </a:solidFill>
              </a:rPr>
              <a:t>Nancy Denslow (UF)</a:t>
            </a:r>
          </a:p>
          <a:p>
            <a:endParaRPr lang="en-US" dirty="0"/>
          </a:p>
        </p:txBody>
      </p:sp>
      <p:pic>
        <p:nvPicPr>
          <p:cNvPr id="23" name="Picture 57" descr="A picture containing doll&#10;&#10;Description automatically generated">
            <a:extLst>
              <a:ext uri="{FF2B5EF4-FFF2-40B4-BE49-F238E27FC236}">
                <a16:creationId xmlns:a16="http://schemas.microsoft.com/office/drawing/2014/main" id="{5D825784-13D4-D348-AB38-284505317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2" t="32197" r="6987" b="34203"/>
          <a:stretch/>
        </p:blipFill>
        <p:spPr>
          <a:xfrm>
            <a:off x="6793889" y="2571750"/>
            <a:ext cx="538089" cy="4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CD0E-FE2E-6348-AFC3-53462367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code of conduct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198F-10E9-BC42-BD24-3D394B069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39424"/>
            <a:ext cx="7886724" cy="381203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/>
              <a:t>The LRGASP evaluation team is composed by groups who did </a:t>
            </a:r>
            <a:r>
              <a:rPr lang="en-US" b="1" dirty="0"/>
              <a:t>NOT</a:t>
            </a:r>
            <a:r>
              <a:rPr lang="en-US" dirty="0"/>
              <a:t> participate in the challenge (did not submit predictions)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Ana Conesa and Fran Pardo (SQANTI developers)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Gloria </a:t>
            </a:r>
            <a:r>
              <a:rPr lang="en-US" dirty="0" err="1"/>
              <a:t>Sheynkman</a:t>
            </a:r>
            <a:r>
              <a:rPr lang="en-US" dirty="0"/>
              <a:t> (experimental validation lead)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Kin Fai, </a:t>
            </a:r>
            <a:r>
              <a:rPr lang="en-US" dirty="0" err="1"/>
              <a:t>Dingjie</a:t>
            </a:r>
            <a:r>
              <a:rPr lang="en-US" dirty="0"/>
              <a:t>  Wang, </a:t>
            </a:r>
            <a:r>
              <a:rPr lang="en-US" dirty="0" err="1"/>
              <a:t>Haoran</a:t>
            </a:r>
            <a:r>
              <a:rPr lang="en-US" dirty="0"/>
              <a:t> Li (Challenge 2 evaluators)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Adam Frankish and Jane Loveland (GENCODE)</a:t>
            </a:r>
          </a:p>
          <a:p>
            <a:pPr lvl="1">
              <a:lnSpc>
                <a:spcPct val="140000"/>
              </a:lnSpc>
            </a:pPr>
            <a:r>
              <a:rPr lang="en-US" dirty="0"/>
              <a:t>Mark </a:t>
            </a:r>
            <a:r>
              <a:rPr lang="en-US" dirty="0" err="1"/>
              <a:t>Diekhans</a:t>
            </a:r>
            <a:r>
              <a:rPr lang="en-US" dirty="0"/>
              <a:t> (UCSC Genome Browser)</a:t>
            </a:r>
          </a:p>
          <a:p>
            <a:pPr lvl="1">
              <a:lnSpc>
                <a:spcPct val="140000"/>
              </a:lnSpc>
            </a:pPr>
            <a:r>
              <a:rPr lang="en-US" dirty="0" err="1"/>
              <a:t>Maite</a:t>
            </a:r>
            <a:r>
              <a:rPr lang="en-US" dirty="0"/>
              <a:t> de María, Maggie Hunter and Nancy Denslow (manatee UF team)</a:t>
            </a:r>
          </a:p>
          <a:p>
            <a:pPr>
              <a:lnSpc>
                <a:spcPct val="140000"/>
              </a:lnSpc>
            </a:pPr>
            <a:r>
              <a:rPr lang="en-US" dirty="0"/>
              <a:t>Results were discussed </a:t>
            </a:r>
            <a:r>
              <a:rPr lang="en-US" b="1" dirty="0"/>
              <a:t>without disclosing the name</a:t>
            </a:r>
            <a:r>
              <a:rPr lang="en-US" dirty="0"/>
              <a:t> of the submitting labs (only known to the Conesa lab)</a:t>
            </a:r>
          </a:p>
          <a:p>
            <a:pPr>
              <a:lnSpc>
                <a:spcPct val="140000"/>
              </a:lnSpc>
            </a:pPr>
            <a:r>
              <a:rPr lang="en-US" dirty="0"/>
              <a:t>Each lab received an </a:t>
            </a:r>
            <a:r>
              <a:rPr lang="en-US" b="1" dirty="0"/>
              <a:t>evaluation report of</a:t>
            </a:r>
            <a:r>
              <a:rPr lang="en-US" dirty="0"/>
              <a:t> their submissions</a:t>
            </a:r>
          </a:p>
          <a:p>
            <a:pPr marL="1905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4E46E-10C9-544B-9594-2E9260B6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AF69-3D5E-C941-9726-195F068C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E01F-4D74-4549-B918-119E9AD4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4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6591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C0BF4-0CAC-344D-A175-F97A1E43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Overview</a:t>
            </a:r>
            <a:r>
              <a:rPr lang="es-ES_tradnl" dirty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participation</a:t>
            </a:r>
            <a:r>
              <a:rPr lang="es-ES_tradnl" dirty="0"/>
              <a:t> </a:t>
            </a:r>
            <a:r>
              <a:rPr lang="es-ES_tradnl" dirty="0" err="1"/>
              <a:t>effort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4AF9F-3ECB-6B42-A156-090540D6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57820-16D4-EE48-90F0-271BEC709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B91ACC-5B01-2441-A4E6-A9F017CE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5</a:t>
            </a:fld>
            <a:endParaRPr lang="en-US" noProof="1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D770802-0DC4-8C43-96C3-BA969253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38" y="951905"/>
            <a:ext cx="7886724" cy="3012508"/>
          </a:xfrm>
        </p:spPr>
        <p:txBody>
          <a:bodyPr/>
          <a:lstStyle/>
          <a:p>
            <a:r>
              <a:rPr lang="en-US" dirty="0"/>
              <a:t>Total submitted entries: 17</a:t>
            </a:r>
          </a:p>
          <a:p>
            <a:pPr lvl="2"/>
            <a:r>
              <a:rPr lang="en-US" dirty="0"/>
              <a:t>Manatee data </a:t>
            </a:r>
            <a:r>
              <a:rPr lang="en-US" dirty="0">
                <a:sym typeface="Wingdings" pitchFamily="2" charset="2"/>
              </a:rPr>
              <a:t> only cDNA PacBio, cDNA ONT and Illumina data</a:t>
            </a:r>
          </a:p>
          <a:p>
            <a:pPr lvl="3"/>
            <a:r>
              <a:rPr lang="en-US" dirty="0">
                <a:sym typeface="Wingdings" pitchFamily="2" charset="2"/>
              </a:rPr>
              <a:t>Total: 9 submissions</a:t>
            </a:r>
          </a:p>
          <a:p>
            <a:pPr lvl="2"/>
            <a:r>
              <a:rPr lang="en-US" dirty="0">
                <a:sym typeface="Wingdings" pitchFamily="2" charset="2"/>
              </a:rPr>
              <a:t>Mouse data  R2C2, </a:t>
            </a:r>
            <a:r>
              <a:rPr lang="en-US" dirty="0" err="1">
                <a:sym typeface="Wingdings" pitchFamily="2" charset="2"/>
              </a:rPr>
              <a:t>dRNA</a:t>
            </a:r>
            <a:r>
              <a:rPr lang="en-US" dirty="0">
                <a:sym typeface="Wingdings" pitchFamily="2" charset="2"/>
              </a:rPr>
              <a:t>, cDNA and </a:t>
            </a:r>
            <a:r>
              <a:rPr lang="en-US" dirty="0" err="1">
                <a:sym typeface="Wingdings" pitchFamily="2" charset="2"/>
              </a:rPr>
              <a:t>CapTrap</a:t>
            </a:r>
            <a:r>
              <a:rPr lang="en-US" dirty="0">
                <a:sym typeface="Wingdings" pitchFamily="2" charset="2"/>
              </a:rPr>
              <a:t> with ONT + cDNA and </a:t>
            </a:r>
            <a:r>
              <a:rPr lang="en-US" dirty="0" err="1">
                <a:sym typeface="Wingdings" pitchFamily="2" charset="2"/>
              </a:rPr>
              <a:t>CapTrap</a:t>
            </a:r>
            <a:r>
              <a:rPr lang="en-US" dirty="0">
                <a:sym typeface="Wingdings" pitchFamily="2" charset="2"/>
              </a:rPr>
              <a:t> with PacBio</a:t>
            </a:r>
          </a:p>
          <a:p>
            <a:pPr lvl="3"/>
            <a:r>
              <a:rPr lang="en-US" dirty="0">
                <a:sym typeface="Wingdings" pitchFamily="2" charset="2"/>
              </a:rPr>
              <a:t>Total: 17 submissions</a:t>
            </a:r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F55D78-1493-4047-8C08-6244FE9E7B2E}"/>
              </a:ext>
            </a:extLst>
          </p:cNvPr>
          <p:cNvSpPr txBox="1"/>
          <p:nvPr/>
        </p:nvSpPr>
        <p:spPr>
          <a:xfrm>
            <a:off x="179399" y="3383328"/>
            <a:ext cx="101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manatee</a:t>
            </a:r>
            <a:endParaRPr lang="es-ES_tradnl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61FEE0-84DF-4B4F-BB53-5C66BCED943A}"/>
              </a:ext>
            </a:extLst>
          </p:cNvPr>
          <p:cNvSpPr txBox="1"/>
          <p:nvPr/>
        </p:nvSpPr>
        <p:spPr>
          <a:xfrm>
            <a:off x="4572000" y="338332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mouse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3698D02-F0DF-CF49-924F-2AABDE42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22" y="2529354"/>
            <a:ext cx="2113555" cy="2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2576422-1AA7-2A4A-9B70-533B1850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03" y="2585123"/>
            <a:ext cx="2184345" cy="23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4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AE5923-097F-4E39-8CF5-BEEDA43B20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217633"/>
            <a:ext cx="9144000" cy="1354117"/>
          </a:xfrm>
        </p:spPr>
        <p:txBody>
          <a:bodyPr anchor="ctr">
            <a:normAutofit/>
          </a:bodyPr>
          <a:lstStyle/>
          <a:p>
            <a:r>
              <a:rPr lang="es-ES" dirty="0" err="1">
                <a:solidFill>
                  <a:schemeClr val="tx2"/>
                </a:solidFill>
              </a:rPr>
              <a:t>Comparative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evaluation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for</a:t>
            </a:r>
            <a:r>
              <a:rPr lang="es-ES" dirty="0">
                <a:solidFill>
                  <a:schemeClr val="tx2"/>
                </a:solidFill>
              </a:rPr>
              <a:t> mouse </a:t>
            </a:r>
            <a:r>
              <a:rPr lang="es-ES" dirty="0" err="1">
                <a:solidFill>
                  <a:schemeClr val="tx2"/>
                </a:solidFill>
              </a:rPr>
              <a:t>samples</a:t>
            </a:r>
            <a:r>
              <a:rPr lang="es-E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Google Shape;272;p51">
            <a:extLst>
              <a:ext uri="{FF2B5EF4-FFF2-40B4-BE49-F238E27FC236}">
                <a16:creationId xmlns:a16="http://schemas.microsoft.com/office/drawing/2014/main" id="{1157A2B4-88DD-E54B-99C7-2CC48306C0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40401" y="3669138"/>
            <a:ext cx="2082800" cy="147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37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</a:t>
            </a:r>
            <a:r>
              <a:rPr lang="es-ES_tradnl" dirty="0"/>
              <a:t>. </a:t>
            </a:r>
            <a:r>
              <a:rPr lang="es-ES_tradnl" dirty="0" err="1"/>
              <a:t>Isoforms</a:t>
            </a:r>
            <a:r>
              <a:rPr lang="es-ES_tradnl" dirty="0"/>
              <a:t> </a:t>
            </a:r>
            <a:r>
              <a:rPr lang="es-ES_tradnl" dirty="0" err="1"/>
              <a:t>detected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7</a:t>
            </a:fld>
            <a:endParaRPr lang="en-US" noProof="1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0C26690D-BE0E-1141-A014-A35CBC1E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11" y="847783"/>
            <a:ext cx="6956252" cy="34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6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</a:t>
            </a:r>
            <a:r>
              <a:rPr lang="es-ES_tradnl" dirty="0" err="1"/>
              <a:t>isoforms</a:t>
            </a:r>
            <a:r>
              <a:rPr lang="es-ES_tradnl" dirty="0"/>
              <a:t> </a:t>
            </a:r>
            <a:r>
              <a:rPr lang="es-ES_tradnl" dirty="0" err="1"/>
              <a:t>detected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8</a:t>
            </a:fld>
            <a:endParaRPr lang="en-US" noProof="1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59DE845C-C5FB-894C-BBA6-B1D3F606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99" y="4480025"/>
            <a:ext cx="4374272" cy="4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8D86000-3423-F54A-BB71-32C89CB8D241}"/>
              </a:ext>
            </a:extLst>
          </p:cNvPr>
          <p:cNvGrpSpPr/>
          <p:nvPr/>
        </p:nvGrpSpPr>
        <p:grpSpPr>
          <a:xfrm>
            <a:off x="0" y="654743"/>
            <a:ext cx="6551541" cy="3834013"/>
            <a:chOff x="2960916" y="899291"/>
            <a:chExt cx="6025964" cy="3526441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4EDEDBA-3B60-EC46-B1E7-43FD7461785E}"/>
                </a:ext>
              </a:extLst>
            </p:cNvPr>
            <p:cNvGrpSpPr/>
            <p:nvPr/>
          </p:nvGrpSpPr>
          <p:grpSpPr>
            <a:xfrm>
              <a:off x="3372114" y="1040120"/>
              <a:ext cx="5614766" cy="3385612"/>
              <a:chOff x="3372114" y="1040120"/>
              <a:chExt cx="5614766" cy="3385612"/>
            </a:xfrm>
          </p:grpSpPr>
          <p:pic>
            <p:nvPicPr>
              <p:cNvPr id="22530" name="Picture 2">
                <a:extLst>
                  <a:ext uri="{FF2B5EF4-FFF2-40B4-BE49-F238E27FC236}">
                    <a16:creationId xmlns:a16="http://schemas.microsoft.com/office/drawing/2014/main" id="{D4960366-7C30-3C4D-9FE8-8DE90837B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2114" y="1040120"/>
                <a:ext cx="5614766" cy="2870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862B9948-10EF-BD40-A9BF-654966D3A3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69" t="60687"/>
              <a:stretch/>
            </p:blipFill>
            <p:spPr bwMode="auto">
              <a:xfrm>
                <a:off x="3692433" y="3278564"/>
                <a:ext cx="5294447" cy="1147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B0190D4-4E5D-A144-9B57-9D7E9B9C9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76" b="38727"/>
            <a:stretch/>
          </p:blipFill>
          <p:spPr bwMode="auto">
            <a:xfrm>
              <a:off x="2960916" y="899291"/>
              <a:ext cx="710698" cy="241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447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50072-9E71-C54D-98F0-58474685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Number</a:t>
            </a:r>
            <a:r>
              <a:rPr lang="es-ES_tradnl" dirty="0"/>
              <a:t> </a:t>
            </a:r>
            <a:r>
              <a:rPr lang="es-ES_tradnl" dirty="0" err="1"/>
              <a:t>isoforms</a:t>
            </a:r>
            <a:r>
              <a:rPr lang="es-ES_tradnl" dirty="0"/>
              <a:t> </a:t>
            </a:r>
            <a:r>
              <a:rPr lang="es-ES_tradnl" dirty="0" err="1"/>
              <a:t>detected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0EB6D1-671F-2040-B464-8B5BD4C5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endParaRPr lang="en-US" altLang="en-US" noProof="1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A37ED6-0A47-D14B-8172-5882D27C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en-US" noProof="1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9BFA-977B-C141-9089-5EAB0ED1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B3561BA9-CDCF-4958-B8AB-66F3BF063E13}" type="slidenum">
              <a:rPr lang="en-US" noProof="1" smtClean="0"/>
              <a:pPr fontAlgn="auto"/>
              <a:t>9</a:t>
            </a:fld>
            <a:endParaRPr lang="en-US" noProof="1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59DE845C-C5FB-894C-BBA6-B1D3F606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99" y="4480025"/>
            <a:ext cx="4374272" cy="4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8D86000-3423-F54A-BB71-32C89CB8D241}"/>
              </a:ext>
            </a:extLst>
          </p:cNvPr>
          <p:cNvGrpSpPr/>
          <p:nvPr/>
        </p:nvGrpSpPr>
        <p:grpSpPr>
          <a:xfrm>
            <a:off x="0" y="654743"/>
            <a:ext cx="6551541" cy="3834013"/>
            <a:chOff x="2960916" y="899291"/>
            <a:chExt cx="6025964" cy="3526441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4EDEDBA-3B60-EC46-B1E7-43FD7461785E}"/>
                </a:ext>
              </a:extLst>
            </p:cNvPr>
            <p:cNvGrpSpPr/>
            <p:nvPr/>
          </p:nvGrpSpPr>
          <p:grpSpPr>
            <a:xfrm>
              <a:off x="3372114" y="1040120"/>
              <a:ext cx="5614766" cy="3385612"/>
              <a:chOff x="3372114" y="1040120"/>
              <a:chExt cx="5614766" cy="3385612"/>
            </a:xfrm>
          </p:grpSpPr>
          <p:pic>
            <p:nvPicPr>
              <p:cNvPr id="22530" name="Picture 2">
                <a:extLst>
                  <a:ext uri="{FF2B5EF4-FFF2-40B4-BE49-F238E27FC236}">
                    <a16:creationId xmlns:a16="http://schemas.microsoft.com/office/drawing/2014/main" id="{D4960366-7C30-3C4D-9FE8-8DE90837B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2114" y="1040120"/>
                <a:ext cx="5614766" cy="2870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862B9948-10EF-BD40-A9BF-654966D3A3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69" t="60687"/>
              <a:stretch/>
            </p:blipFill>
            <p:spPr bwMode="auto">
              <a:xfrm>
                <a:off x="3692433" y="3278564"/>
                <a:ext cx="5294447" cy="1147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B0190D4-4E5D-A144-9B57-9D7E9B9C9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76" b="38727"/>
            <a:stretch/>
          </p:blipFill>
          <p:spPr bwMode="auto">
            <a:xfrm>
              <a:off x="2960916" y="899291"/>
              <a:ext cx="710698" cy="241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n 16">
            <a:extLst>
              <a:ext uri="{FF2B5EF4-FFF2-40B4-BE49-F238E27FC236}">
                <a16:creationId xmlns:a16="http://schemas.microsoft.com/office/drawing/2014/main" id="{4B15F793-DA91-3841-AAFC-484A47E5B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77" r="80615" b="3551"/>
          <a:stretch/>
        </p:blipFill>
        <p:spPr>
          <a:xfrm>
            <a:off x="6574176" y="1605367"/>
            <a:ext cx="1327411" cy="2371240"/>
          </a:xfrm>
          <a:prstGeom prst="rect">
            <a:avLst/>
          </a:prstGeom>
        </p:spPr>
      </p:pic>
      <p:pic>
        <p:nvPicPr>
          <p:cNvPr id="14" name="Imagen 16">
            <a:extLst>
              <a:ext uri="{FF2B5EF4-FFF2-40B4-BE49-F238E27FC236}">
                <a16:creationId xmlns:a16="http://schemas.microsoft.com/office/drawing/2014/main" id="{90FEC408-C9F3-B145-A1BE-6A046437A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18" t="34799" r="49612" b="2029"/>
          <a:stretch/>
        </p:blipFill>
        <p:spPr>
          <a:xfrm>
            <a:off x="7970144" y="1655586"/>
            <a:ext cx="805929" cy="2371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8D2AD-031F-B446-B9BF-5D99DA9CA9B4}"/>
              </a:ext>
            </a:extLst>
          </p:cNvPr>
          <p:cNvSpPr txBox="1"/>
          <p:nvPr/>
        </p:nvSpPr>
        <p:spPr>
          <a:xfrm>
            <a:off x="7205448" y="1389090"/>
            <a:ext cx="1167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Challenge 1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5E8AA1-2096-2644-A1AA-F3C111BBA50B}"/>
              </a:ext>
            </a:extLst>
          </p:cNvPr>
          <p:cNvSpPr/>
          <p:nvPr/>
        </p:nvSpPr>
        <p:spPr>
          <a:xfrm>
            <a:off x="865096" y="807854"/>
            <a:ext cx="1630454" cy="36721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50DBF7-8C02-FF40-8837-9F1627087F2D}"/>
              </a:ext>
            </a:extLst>
          </p:cNvPr>
          <p:cNvSpPr/>
          <p:nvPr/>
        </p:nvSpPr>
        <p:spPr>
          <a:xfrm>
            <a:off x="6998603" y="1674636"/>
            <a:ext cx="925619" cy="23019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B57B9B-B702-7442-9099-A67064D4B29C}"/>
              </a:ext>
            </a:extLst>
          </p:cNvPr>
          <p:cNvSpPr/>
          <p:nvPr/>
        </p:nvSpPr>
        <p:spPr>
          <a:xfrm>
            <a:off x="7943473" y="1674635"/>
            <a:ext cx="925619" cy="230197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920DCD-4310-2F42-A6A6-E8694D463367}"/>
              </a:ext>
            </a:extLst>
          </p:cNvPr>
          <p:cNvSpPr/>
          <p:nvPr/>
        </p:nvSpPr>
        <p:spPr>
          <a:xfrm>
            <a:off x="3499301" y="807854"/>
            <a:ext cx="1630454" cy="36331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3C2F9CB-A9F4-AA4C-B7C0-C6CBD4AB663A}"/>
              </a:ext>
            </a:extLst>
          </p:cNvPr>
          <p:cNvSpPr/>
          <p:nvPr/>
        </p:nvSpPr>
        <p:spPr>
          <a:xfrm>
            <a:off x="6551542" y="1297590"/>
            <a:ext cx="2493398" cy="2908650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262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naConesaLab">
      <a:dk1>
        <a:srgbClr val="7F7F7F"/>
      </a:dk1>
      <a:lt1>
        <a:sysClr val="window" lastClr="FFFFFF"/>
      </a:lt1>
      <a:dk2>
        <a:srgbClr val="505046"/>
      </a:dk2>
      <a:lt2>
        <a:srgbClr val="FFFFFF"/>
      </a:lt2>
      <a:accent1>
        <a:srgbClr val="F58A53"/>
      </a:accent1>
      <a:accent2>
        <a:srgbClr val="FDC659"/>
      </a:accent2>
      <a:accent3>
        <a:srgbClr val="159187"/>
      </a:accent3>
      <a:accent4>
        <a:srgbClr val="EEECE1"/>
      </a:accent4>
      <a:accent5>
        <a:srgbClr val="FE6237"/>
      </a:accent5>
      <a:accent6>
        <a:srgbClr val="CC9900"/>
      </a:accent6>
      <a:hlink>
        <a:srgbClr val="FDC659"/>
      </a:hlink>
      <a:folHlink>
        <a:srgbClr val="159187"/>
      </a:folHlink>
    </a:clrScheme>
    <a:fontScheme name="AnaConesaLab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_final.potx" id="{9A79C616-E68A-4F9E-B95E-21EC1D9AE9D1}" vid="{8A335268-F8DC-484D-A432-E4BE2B5431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18153</TotalTime>
  <Words>549</Words>
  <Application>Microsoft Macintosh PowerPoint</Application>
  <PresentationFormat>On-screen Show (16:9)</PresentationFormat>
  <Paragraphs>153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Open Sans Light</vt:lpstr>
      <vt:lpstr>Open Sans</vt:lpstr>
      <vt:lpstr>Calibri</vt:lpstr>
      <vt:lpstr>Arial</vt:lpstr>
      <vt:lpstr>Flow</vt:lpstr>
      <vt:lpstr>PowerPoint Presentation</vt:lpstr>
      <vt:lpstr>LRGASP</vt:lpstr>
      <vt:lpstr>LRGASP Challenge 3: De novo Transcript identification</vt:lpstr>
      <vt:lpstr>Evaluation code of conduct</vt:lpstr>
      <vt:lpstr>Overview of the participation effort</vt:lpstr>
      <vt:lpstr>PowerPoint Presentation</vt:lpstr>
      <vt:lpstr>Num. Isoforms detected</vt:lpstr>
      <vt:lpstr>Number isoforms detected</vt:lpstr>
      <vt:lpstr>Number isoforms detected</vt:lpstr>
      <vt:lpstr>Num. Isoforms per gene</vt:lpstr>
      <vt:lpstr>Challenge 3 metrics</vt:lpstr>
      <vt:lpstr>Length distribution</vt:lpstr>
      <vt:lpstr>Distance to TSS of FSM</vt:lpstr>
      <vt:lpstr>Distance to TTS of FSM</vt:lpstr>
      <vt:lpstr>% Full Illumina support vs % Coding transcripts</vt:lpstr>
      <vt:lpstr>% non-canonical SJ vs % SJ with SR coverage</vt:lpstr>
      <vt:lpstr>BUSCO Analysis</vt:lpstr>
      <vt:lpstr>Evaluation Metrics for SIRVs</vt:lpstr>
      <vt:lpstr>Evaluation Metrics for SIRVs</vt:lpstr>
      <vt:lpstr>Evaluation Metrics for SIRVs</vt:lpstr>
      <vt:lpstr>Sensitivity vs Precision</vt:lpstr>
      <vt:lpstr>PowerPoint Presentation</vt:lpstr>
      <vt:lpstr>Num. isoforms</vt:lpstr>
      <vt:lpstr>Length distribution</vt:lpstr>
      <vt:lpstr>Challenge 3 metrics</vt:lpstr>
      <vt:lpstr>% Full Illumina support vs % Coding transcripts</vt:lpstr>
      <vt:lpstr>% non-canonical SJ vs % SJ with SR coverage</vt:lpstr>
      <vt:lpstr>BUSCO Analysis</vt:lpstr>
      <vt:lpstr>Functional annotation (Blast2GO)</vt:lpstr>
      <vt:lpstr>Evaluation Metrics for SIRVs (high proportion of SIRVs!!!)</vt:lpstr>
      <vt:lpstr>Evaluation Metrics for SIRVs</vt:lpstr>
      <vt:lpstr>Sensitivity vs Precision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pedro</dc:creator>
  <cp:lastModifiedBy>Jane Loveland</cp:lastModifiedBy>
  <cp:revision>139</cp:revision>
  <dcterms:created xsi:type="dcterms:W3CDTF">2018-06-14T10:14:24Z</dcterms:created>
  <dcterms:modified xsi:type="dcterms:W3CDTF">2022-03-11T10:34:08Z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1033-10.1.0.5672</vt:lpwstr>
  </property>
</Properties>
</file>