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81" r:id="rId2"/>
    <p:sldId id="313" r:id="rId3"/>
    <p:sldId id="314" r:id="rId4"/>
    <p:sldId id="315" r:id="rId5"/>
    <p:sldId id="316" r:id="rId6"/>
    <p:sldId id="283" r:id="rId7"/>
    <p:sldId id="334" r:id="rId8"/>
    <p:sldId id="335" r:id="rId9"/>
    <p:sldId id="333" r:id="rId10"/>
    <p:sldId id="364" r:id="rId11"/>
    <p:sldId id="366" r:id="rId12"/>
    <p:sldId id="370" r:id="rId13"/>
    <p:sldId id="357" r:id="rId14"/>
    <p:sldId id="365" r:id="rId15"/>
    <p:sldId id="368" r:id="rId16"/>
    <p:sldId id="369" r:id="rId17"/>
    <p:sldId id="358" r:id="rId18"/>
    <p:sldId id="318" r:id="rId19"/>
    <p:sldId id="289" r:id="rId20"/>
    <p:sldId id="288" r:id="rId21"/>
    <p:sldId id="345" r:id="rId22"/>
    <p:sldId id="290" r:id="rId23"/>
    <p:sldId id="291" r:id="rId24"/>
    <p:sldId id="322" r:id="rId25"/>
    <p:sldId id="344" r:id="rId26"/>
    <p:sldId id="377" r:id="rId27"/>
    <p:sldId id="378" r:id="rId28"/>
    <p:sldId id="383" r:id="rId29"/>
    <p:sldId id="336" r:id="rId30"/>
    <p:sldId id="376" r:id="rId31"/>
    <p:sldId id="303" r:id="rId32"/>
    <p:sldId id="327" r:id="rId33"/>
    <p:sldId id="373" r:id="rId34"/>
    <p:sldId id="374" r:id="rId35"/>
    <p:sldId id="375" r:id="rId36"/>
    <p:sldId id="337" r:id="rId37"/>
    <p:sldId id="348" r:id="rId38"/>
    <p:sldId id="292" r:id="rId39"/>
    <p:sldId id="351" r:id="rId40"/>
    <p:sldId id="340" r:id="rId41"/>
    <p:sldId id="342" r:id="rId42"/>
    <p:sldId id="341" r:id="rId43"/>
    <p:sldId id="379" r:id="rId44"/>
    <p:sldId id="353" r:id="rId45"/>
    <p:sldId id="354" r:id="rId46"/>
    <p:sldId id="355" r:id="rId47"/>
    <p:sldId id="356" r:id="rId48"/>
    <p:sldId id="349" r:id="rId49"/>
    <p:sldId id="359" r:id="rId50"/>
    <p:sldId id="360" r:id="rId51"/>
    <p:sldId id="361" r:id="rId52"/>
    <p:sldId id="362" r:id="rId53"/>
    <p:sldId id="363" r:id="rId54"/>
    <p:sldId id="347" r:id="rId55"/>
    <p:sldId id="381" r:id="rId56"/>
    <p:sldId id="382" r:id="rId57"/>
    <p:sldId id="380" r:id="rId58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mbria Math" panose="02040503050406030204" pitchFamily="18" charset="0"/>
      <p:regular r:id="rId65"/>
    </p:embeddedFont>
    <p:embeddedFont>
      <p:font typeface="Open Sans" panose="020B0606030504020204" pitchFamily="34" charset="0"/>
      <p:regular r:id="rId66"/>
      <p:bold r:id="rId67"/>
      <p:italic r:id="rId68"/>
      <p:boldItalic r:id="rId69"/>
    </p:embeddedFont>
    <p:embeddedFont>
      <p:font typeface="Open Sans Light" panose="020F0302020204030204" pitchFamily="34" charset="0"/>
      <p:regular r:id="rId70"/>
      <p:italic r:id="rId71"/>
    </p:embeddedFont>
  </p:embeddedFontLst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278" userDrawn="1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18A"/>
    <a:srgbClr val="BAE1C7"/>
    <a:srgbClr val="F58A53"/>
    <a:srgbClr val="FDC659"/>
    <a:srgbClr val="11928B"/>
    <a:srgbClr val="FEC74D"/>
    <a:srgbClr val="F88A4C"/>
    <a:srgbClr val="009DD9"/>
    <a:srgbClr val="0BD0D9"/>
    <a:srgbClr val="10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75"/>
    <p:restoredTop sz="94660"/>
  </p:normalViewPr>
  <p:slideViewPr>
    <p:cSldViewPr snapToGrid="0" showGuides="1">
      <p:cViewPr varScale="1">
        <p:scale>
          <a:sx n="165" d="100"/>
          <a:sy n="165" d="100"/>
        </p:scale>
        <p:origin x="800" y="192"/>
      </p:cViewPr>
      <p:guideLst>
        <p:guide orient="horz" pos="2278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3" d="100"/>
          <a:sy n="73" d="100"/>
        </p:scale>
        <p:origin x="1950" y="72"/>
      </p:cViewPr>
      <p:guideLst/>
    </p:cSldViewPr>
  </p:notesViewPr>
  <p:gridSpacing cx="76319" cy="7631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587884812459"/>
          <c:y val="7.1284305905605097E-2"/>
          <c:w val="0.61698911729141503"/>
          <c:h val="0.82265215638855305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en-US" sz="900" kern="12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304943046295"/>
          <c:y val="7.9699248120300797E-2"/>
          <c:w val="0.61698911729141503"/>
          <c:h val="0.82265215638855305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en-US" sz="900" kern="12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19737E9-0386-462B-AFF4-6F89C72B0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474212-6457-4A8C-A408-9D64A266C0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9C661-6409-413A-A4E5-9EC0A3DB678A}" type="datetimeFigureOut">
              <a:rPr lang="es-ES" smtClean="0"/>
              <a:t>25/2/22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80A7A-9051-433A-B1B9-97091E1633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FE35E4-6514-478F-9ED6-E24AFA48D0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23CF8-7892-4775-8D76-D3AB58C375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8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A0FBC-FC8E-423D-B57E-59C1D2279BE9}" type="datetimeFigureOut">
              <a:rPr lang="es-ES" smtClean="0"/>
              <a:t>25/2/22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24348-E809-4E75-A500-1BA344C2F44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0898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 userDrawn="1">
            <p:extLst>
              <p:ext uri="{D42A27DB-BD31-4B8C-83A1-F6EECF244321}">
                <p14:modId xmlns:p14="http://schemas.microsoft.com/office/powerpoint/2010/main" val="1725617548"/>
              </p:ext>
            </p:extLst>
          </p:nvPr>
        </p:nvGraphicFramePr>
        <p:xfrm>
          <a:off x="-166370" y="5180407"/>
          <a:ext cx="2272030" cy="1704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 userDrawn="1"/>
        </p:nvSpPr>
        <p:spPr>
          <a:xfrm>
            <a:off x="7777316" y="0"/>
            <a:ext cx="1366684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/>
          <p:cNvGraphicFramePr/>
          <p:nvPr userDrawn="1"/>
        </p:nvGraphicFramePr>
        <p:xfrm>
          <a:off x="6569075" y="6115685"/>
          <a:ext cx="389890" cy="292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77C93024-CF76-4433-92DD-C0CB3C91E1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775" y="868098"/>
            <a:ext cx="7410446" cy="1354117"/>
          </a:xfrm>
        </p:spPr>
        <p:txBody>
          <a:bodyPr anchor="ctr">
            <a:normAutofit/>
          </a:bodyPr>
          <a:lstStyle>
            <a:lvl1pPr marL="1905" indent="0" algn="ctr">
              <a:lnSpc>
                <a:spcPct val="100000"/>
              </a:lnSpc>
              <a:buNone/>
              <a:defRPr sz="4000" b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work</a:t>
            </a:r>
            <a:endParaRPr lang="es-ES" dirty="0"/>
          </a:p>
        </p:txBody>
      </p:sp>
      <p:sp>
        <p:nvSpPr>
          <p:cNvPr id="32" name="Marcador de texto 30">
            <a:extLst>
              <a:ext uri="{FF2B5EF4-FFF2-40B4-BE49-F238E27FC236}">
                <a16:creationId xmlns:a16="http://schemas.microsoft.com/office/drawing/2014/main" id="{402F94F5-C35A-482F-848A-5820A6641A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7937" y="3110464"/>
            <a:ext cx="3771900" cy="457200"/>
          </a:xfrm>
        </p:spPr>
        <p:txBody>
          <a:bodyPr>
            <a:normAutofit/>
          </a:bodyPr>
          <a:lstStyle>
            <a:lvl1pPr marL="1905" indent="0" algn="ctr">
              <a:buNone/>
              <a:defRPr sz="1800"/>
            </a:lvl1pPr>
          </a:lstStyle>
          <a:p>
            <a:pPr lvl="0"/>
            <a:r>
              <a:rPr lang="es-ES" dirty="0" err="1"/>
              <a:t>Author</a:t>
            </a:r>
            <a:r>
              <a:rPr lang="es-ES" dirty="0"/>
              <a:t> 1;  </a:t>
            </a:r>
            <a:r>
              <a:rPr lang="es-ES" dirty="0" err="1"/>
              <a:t>Author</a:t>
            </a:r>
            <a:r>
              <a:rPr lang="es-ES" dirty="0"/>
              <a:t> 2;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48C57C1-D8C7-48CB-85B8-0663A859F65F}"/>
              </a:ext>
            </a:extLst>
          </p:cNvPr>
          <p:cNvSpPr/>
          <p:nvPr userDrawn="1"/>
        </p:nvSpPr>
        <p:spPr>
          <a:xfrm flipV="1">
            <a:off x="80524" y="4955699"/>
            <a:ext cx="1263019" cy="36008"/>
          </a:xfrm>
          <a:prstGeom prst="rect">
            <a:avLst/>
          </a:prstGeom>
          <a:solidFill>
            <a:srgbClr val="0BD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B63741-7FD1-46E3-BF93-CC039458A895}"/>
              </a:ext>
            </a:extLst>
          </p:cNvPr>
          <p:cNvSpPr/>
          <p:nvPr userDrawn="1"/>
        </p:nvSpPr>
        <p:spPr>
          <a:xfrm flipV="1">
            <a:off x="80524" y="4895192"/>
            <a:ext cx="540002" cy="36008"/>
          </a:xfrm>
          <a:prstGeom prst="rect">
            <a:avLst/>
          </a:prstGeom>
          <a:solidFill>
            <a:srgbClr val="009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65F8FCED-AC10-4833-A6DC-D7A7DA31A844}"/>
              </a:ext>
            </a:extLst>
          </p:cNvPr>
          <p:cNvSpPr/>
          <p:nvPr userDrawn="1"/>
        </p:nvSpPr>
        <p:spPr>
          <a:xfrm flipV="1">
            <a:off x="80524" y="4827427"/>
            <a:ext cx="180000" cy="36008"/>
          </a:xfrm>
          <a:prstGeom prst="rect">
            <a:avLst/>
          </a:prstGeom>
          <a:solidFill>
            <a:srgbClr val="0F6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A04E592-AC74-4E45-B76F-D6133FB90CD2}"/>
              </a:ext>
            </a:extLst>
          </p:cNvPr>
          <p:cNvSpPr/>
          <p:nvPr userDrawn="1"/>
        </p:nvSpPr>
        <p:spPr>
          <a:xfrm flipV="1">
            <a:off x="1424067" y="4953884"/>
            <a:ext cx="7632000" cy="36008"/>
          </a:xfrm>
          <a:prstGeom prst="rect">
            <a:avLst/>
          </a:prstGeom>
          <a:solidFill>
            <a:srgbClr val="10C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7E611A3B-C0F3-4BFF-8206-D0DBF842826E}"/>
              </a:ext>
            </a:extLst>
          </p:cNvPr>
          <p:cNvSpPr/>
          <p:nvPr userDrawn="1"/>
        </p:nvSpPr>
        <p:spPr>
          <a:xfrm>
            <a:off x="-2" y="251088"/>
            <a:ext cx="9144000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5C9F60F-2981-4A1F-AE2C-CA3582189EBC}"/>
              </a:ext>
            </a:extLst>
          </p:cNvPr>
          <p:cNvGrpSpPr/>
          <p:nvPr userDrawn="1"/>
        </p:nvGrpSpPr>
        <p:grpSpPr>
          <a:xfrm>
            <a:off x="105410" y="2664665"/>
            <a:ext cx="8962032" cy="165563"/>
            <a:chOff x="105410" y="1707726"/>
            <a:chExt cx="8962032" cy="165563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A214D3E0-AE5D-4D94-A983-61856FBFDEEC}"/>
                </a:ext>
              </a:extLst>
            </p:cNvPr>
            <p:cNvSpPr/>
            <p:nvPr userDrawn="1"/>
          </p:nvSpPr>
          <p:spPr>
            <a:xfrm flipV="1">
              <a:off x="105410" y="1707726"/>
              <a:ext cx="7632000" cy="36008"/>
            </a:xfrm>
            <a:prstGeom prst="rect">
              <a:avLst/>
            </a:prstGeom>
            <a:solidFill>
              <a:srgbClr val="F88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B84BB4CD-074C-45DE-8D5B-D0ED0C6D193C}"/>
                </a:ext>
              </a:extLst>
            </p:cNvPr>
            <p:cNvSpPr/>
            <p:nvPr userDrawn="1"/>
          </p:nvSpPr>
          <p:spPr>
            <a:xfrm flipV="1">
              <a:off x="7804173" y="1707726"/>
              <a:ext cx="1263019" cy="36008"/>
            </a:xfrm>
            <a:prstGeom prst="rect">
              <a:avLst/>
            </a:prstGeom>
            <a:solidFill>
              <a:srgbClr val="FE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id="{F770BDDD-BF0E-4768-9591-C6EDA4DF0B28}"/>
                </a:ext>
              </a:extLst>
            </p:cNvPr>
            <p:cNvSpPr/>
            <p:nvPr userDrawn="1"/>
          </p:nvSpPr>
          <p:spPr>
            <a:xfrm flipV="1">
              <a:off x="8527440" y="1771241"/>
              <a:ext cx="540002" cy="36008"/>
            </a:xfrm>
            <a:prstGeom prst="rect">
              <a:avLst/>
            </a:prstGeom>
            <a:solidFill>
              <a:srgbClr val="1192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75B4364C-187B-4678-85CA-652BE687E7D0}"/>
                </a:ext>
              </a:extLst>
            </p:cNvPr>
            <p:cNvSpPr/>
            <p:nvPr userDrawn="1"/>
          </p:nvSpPr>
          <p:spPr>
            <a:xfrm flipV="1">
              <a:off x="8886850" y="1837281"/>
              <a:ext cx="180000" cy="36008"/>
            </a:xfrm>
            <a:prstGeom prst="rect">
              <a:avLst/>
            </a:prstGeom>
            <a:solidFill>
              <a:srgbClr val="BA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  <p:sp>
        <p:nvSpPr>
          <p:cNvPr id="33" name="Rectangle 21">
            <a:extLst>
              <a:ext uri="{FF2B5EF4-FFF2-40B4-BE49-F238E27FC236}">
                <a16:creationId xmlns:a16="http://schemas.microsoft.com/office/drawing/2014/main" id="{21FBBD8C-5A25-4194-B925-4BD5C1D704FC}"/>
              </a:ext>
            </a:extLst>
          </p:cNvPr>
          <p:cNvSpPr/>
          <p:nvPr userDrawn="1"/>
        </p:nvSpPr>
        <p:spPr>
          <a:xfrm>
            <a:off x="0" y="4563397"/>
            <a:ext cx="9144000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45ECEE-BDD0-426D-AA66-E47CB5AB94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09" y="3821938"/>
            <a:ext cx="2076364" cy="1167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3" y="65103"/>
            <a:ext cx="3956062" cy="401729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D06941DE-858D-4649-98C4-4A234187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764A033C-35A3-4F1A-95E6-251478F3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4307CEA6-0B6A-49AA-8687-B9D7AEE9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05" y="273955"/>
            <a:ext cx="1971684" cy="4360649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955"/>
            <a:ext cx="5800751" cy="4360649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FB08434A-9C64-4CA7-901A-A6D71E65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206D2D99-C63A-4ADC-A648-EC383D23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3BF7AC41-D2A4-4908-81FE-52102CBA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" y="65420"/>
            <a:ext cx="5608337" cy="526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69545">
              <a:buClr>
                <a:srgbClr val="F58A53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FDC659"/>
              </a:buClr>
              <a:defRPr/>
            </a:lvl2pPr>
            <a:lvl3pPr marL="857250" indent="-169545">
              <a:buClr>
                <a:srgbClr val="15918A"/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rgbClr val="BAE1C7"/>
              </a:buClr>
              <a:defRPr/>
            </a:lvl4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8C0E19-168F-4C0F-9725-1560F24047C1}"/>
              </a:ext>
            </a:extLst>
          </p:cNvPr>
          <p:cNvSpPr txBox="1">
            <a:spLocks/>
          </p:cNvSpPr>
          <p:nvPr userDrawn="1"/>
        </p:nvSpPr>
        <p:spPr>
          <a:xfrm>
            <a:off x="3191991" y="4836966"/>
            <a:ext cx="3086109" cy="273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05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9pPr>
          </a:lstStyle>
          <a:p>
            <a:pPr fontAlgn="auto"/>
            <a:endParaRPr lang="en-US" noProof="1"/>
          </a:p>
        </p:txBody>
      </p:sp>
      <p:sp>
        <p:nvSpPr>
          <p:cNvPr id="22" name="Marcador de fecha 21">
            <a:extLst>
              <a:ext uri="{FF2B5EF4-FFF2-40B4-BE49-F238E27FC236}">
                <a16:creationId xmlns:a16="http://schemas.microsoft.com/office/drawing/2014/main" id="{49B8667D-54E2-4002-8CED-F80E18CF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30CDF3D5-5F3A-4D87-92C4-31D46101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44CF8873-74E2-4C20-A3DB-B4D8DF55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824"/>
            <a:ext cx="7886736" cy="2140421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3495"/>
            <a:ext cx="7886736" cy="112559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6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15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44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AFD0B08-0478-4751-9E47-D00306C4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8319" y="4905301"/>
            <a:ext cx="1703388" cy="273113"/>
          </a:xfrm>
        </p:spPr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8C2A9194-C299-4A28-BA7F-5EE12545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49" y="4905302"/>
            <a:ext cx="2465679" cy="273113"/>
          </a:xfrm>
        </p:spPr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560D49A-A23B-4958-B629-D858AD4A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7E7F7C7-7CD2-4DBB-9322-62747DEE3E1C}"/>
              </a:ext>
            </a:extLst>
          </p:cNvPr>
          <p:cNvSpPr/>
          <p:nvPr userDrawn="1"/>
        </p:nvSpPr>
        <p:spPr>
          <a:xfrm rot="5400000" flipV="1">
            <a:off x="263890" y="3006329"/>
            <a:ext cx="720000" cy="36008"/>
          </a:xfrm>
          <a:prstGeom prst="rect">
            <a:avLst/>
          </a:prstGeom>
          <a:solidFill>
            <a:srgbClr val="15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" y="65420"/>
            <a:ext cx="5753117" cy="526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3" y="1369774"/>
            <a:ext cx="3886218" cy="3264829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1" y="1369774"/>
            <a:ext cx="3886218" cy="3264829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F97DDD-8558-4168-9AE0-BD0CB580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5CEAD9CA-FD57-4B55-9751-158C82AE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4818C589-20F7-4ED0-A9BD-83581C1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45729"/>
            <a:ext cx="7886724" cy="5361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985159"/>
            <a:ext cx="3868358" cy="61818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F58A5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603344"/>
            <a:ext cx="3868358" cy="2764563"/>
          </a:xfrm>
          <a:ln>
            <a:solidFill>
              <a:srgbClr val="F58A53"/>
            </a:solidFill>
          </a:ln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71" y="985159"/>
            <a:ext cx="3887409" cy="61818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15918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71" y="1603344"/>
            <a:ext cx="3887409" cy="2764563"/>
          </a:xfrm>
          <a:ln>
            <a:solidFill>
              <a:srgbClr val="15918A"/>
            </a:solidFill>
          </a:ln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EFA34ACF-B474-46FD-B814-C56947F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D674AE39-4FB8-406E-8F38-07C82615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A3521F4B-083A-4E46-8A00-05D8B340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" y="65420"/>
            <a:ext cx="5796932" cy="52686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2C5EC-1D2E-4F01-A9F5-D54240C0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6DC9E94-81F8-4B74-8656-E9CB2726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248A780-674D-4F56-957F-C8C16037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9110A9-B0F1-4EBA-81F4-C44E7F02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BAC1DBB3-AAC8-4FB1-9915-ED2A1698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BEDF8C8E-5A4C-4B67-A296-3F2BAC63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56FEBBF-4A1E-468C-8129-26949489B301}"/>
              </a:ext>
            </a:extLst>
          </p:cNvPr>
          <p:cNvGrpSpPr/>
          <p:nvPr userDrawn="1"/>
        </p:nvGrpSpPr>
        <p:grpSpPr>
          <a:xfrm>
            <a:off x="7804173" y="2664665"/>
            <a:ext cx="1263269" cy="165563"/>
            <a:chOff x="7804173" y="1707726"/>
            <a:chExt cx="1263269" cy="165563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80639513-FF02-4EDC-9916-72C949A45EA2}"/>
                </a:ext>
              </a:extLst>
            </p:cNvPr>
            <p:cNvSpPr/>
            <p:nvPr userDrawn="1"/>
          </p:nvSpPr>
          <p:spPr>
            <a:xfrm flipV="1">
              <a:off x="7804173" y="1707726"/>
              <a:ext cx="1263019" cy="36008"/>
            </a:xfrm>
            <a:prstGeom prst="rect">
              <a:avLst/>
            </a:prstGeom>
            <a:solidFill>
              <a:srgbClr val="FE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37D91FA6-ADC2-4F52-A829-B2E829DB5904}"/>
                </a:ext>
              </a:extLst>
            </p:cNvPr>
            <p:cNvSpPr/>
            <p:nvPr userDrawn="1"/>
          </p:nvSpPr>
          <p:spPr>
            <a:xfrm flipV="1">
              <a:off x="8527440" y="1771241"/>
              <a:ext cx="540002" cy="36008"/>
            </a:xfrm>
            <a:prstGeom prst="rect">
              <a:avLst/>
            </a:prstGeom>
            <a:solidFill>
              <a:srgbClr val="1192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5C547A-7F42-465A-9D6C-F91D1D67831B}"/>
                </a:ext>
              </a:extLst>
            </p:cNvPr>
            <p:cNvSpPr/>
            <p:nvPr userDrawn="1"/>
          </p:nvSpPr>
          <p:spPr>
            <a:xfrm flipV="1">
              <a:off x="8886850" y="1837281"/>
              <a:ext cx="180000" cy="36008"/>
            </a:xfrm>
            <a:prstGeom prst="rect">
              <a:avLst/>
            </a:prstGeom>
            <a:solidFill>
              <a:srgbClr val="BA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3040"/>
            <a:ext cx="2949191" cy="1200638"/>
          </a:xfrm>
        </p:spPr>
        <p:txBody>
          <a:bodyPr anchor="b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9" y="740869"/>
            <a:ext cx="4629171" cy="36567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676"/>
            <a:ext cx="2949191" cy="28598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975DCE22-7166-4EC6-81D9-8D01B88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381BE87B-D034-4A36-A5A3-1DBBEFF6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D813E734-3B1A-49D7-8A70-CB11348D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3040"/>
            <a:ext cx="2949191" cy="1200638"/>
          </a:xfrm>
        </p:spPr>
        <p:txBody>
          <a:bodyPr anchor="b"/>
          <a:lstStyle>
            <a:lvl1pPr>
              <a:defRPr sz="2400"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9" y="740869"/>
            <a:ext cx="4629171" cy="36567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670" indent="0">
              <a:buNone/>
              <a:defRPr sz="1500"/>
            </a:lvl7pPr>
            <a:lvl8pPr marL="2401570" indent="0">
              <a:buNone/>
              <a:defRPr sz="1500"/>
            </a:lvl8pPr>
            <a:lvl9pPr marL="2744470" indent="0">
              <a:buNone/>
              <a:defRPr sz="15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676"/>
            <a:ext cx="2949191" cy="28598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8F61B6A7-3159-424A-B8A8-E9FE8BC3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26928E29-8FF5-4C71-995B-363C81EF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393CA364-218C-4DCA-8FCD-B816F62B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3E8ED794-18B9-4ACA-9DB7-0C55DE421FE3}"/>
              </a:ext>
            </a:extLst>
          </p:cNvPr>
          <p:cNvSpPr/>
          <p:nvPr userDrawn="1"/>
        </p:nvSpPr>
        <p:spPr>
          <a:xfrm>
            <a:off x="6184489" y="4925290"/>
            <a:ext cx="2959510" cy="216000"/>
          </a:xfrm>
          <a:prstGeom prst="rect">
            <a:avLst/>
          </a:prstGeom>
          <a:solidFill>
            <a:srgbClr val="15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CE31A1A-2ADD-4E18-A1AD-9E9ED96F4A2B}"/>
              </a:ext>
            </a:extLst>
          </p:cNvPr>
          <p:cNvSpPr/>
          <p:nvPr userDrawn="1"/>
        </p:nvSpPr>
        <p:spPr>
          <a:xfrm>
            <a:off x="4309055" y="4925290"/>
            <a:ext cx="2664000" cy="216000"/>
          </a:xfrm>
          <a:prstGeom prst="rect">
            <a:avLst/>
          </a:prstGeom>
          <a:solidFill>
            <a:srgbClr val="FDC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13902E0-89B4-40F6-B6C8-8634A846E76C}"/>
              </a:ext>
            </a:extLst>
          </p:cNvPr>
          <p:cNvSpPr/>
          <p:nvPr userDrawn="1"/>
        </p:nvSpPr>
        <p:spPr>
          <a:xfrm>
            <a:off x="0" y="4925290"/>
            <a:ext cx="4284000" cy="216000"/>
          </a:xfrm>
          <a:prstGeom prst="rect">
            <a:avLst/>
          </a:prstGeom>
          <a:solidFill>
            <a:srgbClr val="F58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F6C4A3-AC37-4CA6-A8EA-3F8A11C0D4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31" y="-44816"/>
            <a:ext cx="1263019" cy="710449"/>
          </a:xfrm>
          <a:prstGeom prst="rect">
            <a:avLst/>
          </a:prstGeom>
        </p:spPr>
      </p:pic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4569BD55-78B4-4916-9EFA-10C468AC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" y="59994"/>
            <a:ext cx="7886700" cy="529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70327"/>
            <a:ext cx="7886724" cy="326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280" y="4905302"/>
            <a:ext cx="3635908" cy="273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/>
            <a:endParaRPr lang="en-US" noProof="1"/>
          </a:p>
        </p:txBody>
      </p:sp>
      <p:sp>
        <p:nvSpPr>
          <p:cNvPr id="29" name="Rectangle 28"/>
          <p:cNvSpPr/>
          <p:nvPr userDrawn="1"/>
        </p:nvSpPr>
        <p:spPr>
          <a:xfrm>
            <a:off x="5309235" y="3164840"/>
            <a:ext cx="1024255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BA5D5E6-9484-415E-9638-5521C5520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9437" y="4905301"/>
            <a:ext cx="2200334" cy="27311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/>
            <a:endParaRPr lang="en-US" altLang="en-US" noProof="1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8C9A97B-2128-4281-B4A6-B34EBE4C2EEF}"/>
              </a:ext>
            </a:extLst>
          </p:cNvPr>
          <p:cNvGrpSpPr/>
          <p:nvPr userDrawn="1"/>
        </p:nvGrpSpPr>
        <p:grpSpPr>
          <a:xfrm>
            <a:off x="105410" y="598615"/>
            <a:ext cx="8962032" cy="163523"/>
            <a:chOff x="105410" y="1707726"/>
            <a:chExt cx="8962032" cy="163523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2C3CA1FC-4DB1-4F4D-90F9-F3C577A2F5C9}"/>
                </a:ext>
              </a:extLst>
            </p:cNvPr>
            <p:cNvSpPr/>
            <p:nvPr userDrawn="1"/>
          </p:nvSpPr>
          <p:spPr>
            <a:xfrm flipV="1">
              <a:off x="105410" y="1707726"/>
              <a:ext cx="7632000" cy="36008"/>
            </a:xfrm>
            <a:prstGeom prst="rect">
              <a:avLst/>
            </a:prstGeom>
            <a:solidFill>
              <a:srgbClr val="F88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D6AB122A-3FF9-4496-87CD-4818611B00F7}"/>
                </a:ext>
              </a:extLst>
            </p:cNvPr>
            <p:cNvSpPr/>
            <p:nvPr userDrawn="1"/>
          </p:nvSpPr>
          <p:spPr>
            <a:xfrm flipV="1">
              <a:off x="7804173" y="1707726"/>
              <a:ext cx="1263019" cy="36008"/>
            </a:xfrm>
            <a:prstGeom prst="rect">
              <a:avLst/>
            </a:prstGeom>
            <a:solidFill>
              <a:srgbClr val="FE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1C3CA483-7393-4FD0-9093-2A5D61F49B22}"/>
                </a:ext>
              </a:extLst>
            </p:cNvPr>
            <p:cNvSpPr/>
            <p:nvPr userDrawn="1"/>
          </p:nvSpPr>
          <p:spPr>
            <a:xfrm flipV="1">
              <a:off x="8527440" y="1771241"/>
              <a:ext cx="540002" cy="36008"/>
            </a:xfrm>
            <a:prstGeom prst="rect">
              <a:avLst/>
            </a:prstGeom>
            <a:solidFill>
              <a:srgbClr val="1192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6BF1D263-A074-4C50-9492-A9C01A6BF594}"/>
                </a:ext>
              </a:extLst>
            </p:cNvPr>
            <p:cNvSpPr/>
            <p:nvPr userDrawn="1"/>
          </p:nvSpPr>
          <p:spPr>
            <a:xfrm flipV="1">
              <a:off x="8886850" y="1835241"/>
              <a:ext cx="180000" cy="36008"/>
            </a:xfrm>
            <a:prstGeom prst="rect">
              <a:avLst/>
            </a:prstGeom>
            <a:solidFill>
              <a:srgbClr val="BA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  <p:sp>
        <p:nvSpPr>
          <p:cNvPr id="6" name="Paralelogramo 5">
            <a:extLst>
              <a:ext uri="{FF2B5EF4-FFF2-40B4-BE49-F238E27FC236}">
                <a16:creationId xmlns:a16="http://schemas.microsoft.com/office/drawing/2014/main" id="{5DA154B1-368F-442F-B2CB-C2CAFC7FA871}"/>
              </a:ext>
            </a:extLst>
          </p:cNvPr>
          <p:cNvSpPr/>
          <p:nvPr userDrawn="1"/>
        </p:nvSpPr>
        <p:spPr>
          <a:xfrm rot="1721351">
            <a:off x="4185872" y="4559181"/>
            <a:ext cx="246363" cy="88362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7B562562-9286-4202-A658-0A4A4FC0C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6073" y="4908252"/>
            <a:ext cx="421614" cy="273113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  <p:sp>
        <p:nvSpPr>
          <p:cNvPr id="26" name="Paralelogramo 25">
            <a:extLst>
              <a:ext uri="{FF2B5EF4-FFF2-40B4-BE49-F238E27FC236}">
                <a16:creationId xmlns:a16="http://schemas.microsoft.com/office/drawing/2014/main" id="{2CC3F939-23DA-4A20-A94E-8145F92D0F19}"/>
              </a:ext>
            </a:extLst>
          </p:cNvPr>
          <p:cNvSpPr/>
          <p:nvPr userDrawn="1"/>
        </p:nvSpPr>
        <p:spPr>
          <a:xfrm rot="1721351">
            <a:off x="6896745" y="4559181"/>
            <a:ext cx="246363" cy="88362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171450" indent="-169545" algn="l" defTabSz="685800" rtl="0" eaLnBrk="1" latinLnBrk="0" hangingPunct="1">
        <a:lnSpc>
          <a:spcPct val="90000"/>
        </a:lnSpc>
        <a:spcBef>
          <a:spcPts val="750"/>
        </a:spcBef>
        <a:buClr>
          <a:srgbClr val="F58A53"/>
        </a:buClr>
        <a:buFont typeface="Arial" charset="0"/>
        <a:buChar char="•"/>
        <a:defRPr sz="210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514350" indent="-169545" algn="l" defTabSz="685800" rtl="0" eaLnBrk="1" latinLnBrk="0" hangingPunct="1">
        <a:lnSpc>
          <a:spcPct val="90000"/>
        </a:lnSpc>
        <a:spcBef>
          <a:spcPts val="375"/>
        </a:spcBef>
        <a:buClr>
          <a:srgbClr val="FDC659"/>
        </a:buClr>
        <a:buFont typeface="Arial" charset="0"/>
        <a:buChar char="•"/>
        <a:defRPr sz="180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857250" indent="-169545" algn="l" defTabSz="685800" rtl="0" eaLnBrk="1" latinLnBrk="0" hangingPunct="1">
        <a:lnSpc>
          <a:spcPct val="90000"/>
        </a:lnSpc>
        <a:spcBef>
          <a:spcPts val="375"/>
        </a:spcBef>
        <a:buClr>
          <a:srgbClr val="15918A"/>
        </a:buClr>
        <a:buFont typeface="Arial" charset="0"/>
        <a:buChar char="•"/>
        <a:defRPr sz="150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200150" indent="-169545" algn="l" defTabSz="685800" rtl="0" eaLnBrk="1" latinLnBrk="0" hangingPunct="1">
        <a:lnSpc>
          <a:spcPct val="90000"/>
        </a:lnSpc>
        <a:spcBef>
          <a:spcPts val="375"/>
        </a:spcBef>
        <a:buClr>
          <a:srgbClr val="BAE1C7"/>
        </a:buClr>
        <a:buFont typeface="Arial" charset="0"/>
        <a:buChar char="•"/>
        <a:defRPr sz="135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54305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18872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1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6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776" y="868098"/>
            <a:ext cx="8156444" cy="1354117"/>
          </a:xfrm>
        </p:spPr>
        <p:txBody>
          <a:bodyPr anchor="ctr">
            <a:normAutofit lnSpcReduction="10000"/>
          </a:bodyPr>
          <a:lstStyle/>
          <a:p>
            <a:r>
              <a:rPr lang="es-ES" altLang="en-US" dirty="0">
                <a:solidFill>
                  <a:schemeClr val="tx2"/>
                </a:solidFill>
              </a:rPr>
              <a:t>LRGASP: </a:t>
            </a:r>
            <a:r>
              <a:rPr lang="es-ES" altLang="en-US" dirty="0" err="1">
                <a:solidFill>
                  <a:schemeClr val="tx2"/>
                </a:solidFill>
              </a:rPr>
              <a:t>Challenge</a:t>
            </a:r>
            <a:r>
              <a:rPr lang="es-ES" altLang="en-US" dirty="0">
                <a:solidFill>
                  <a:schemeClr val="tx2"/>
                </a:solidFill>
              </a:rPr>
              <a:t> 1 </a:t>
            </a:r>
          </a:p>
          <a:p>
            <a:r>
              <a:rPr lang="es-ES" altLang="en-US" dirty="0" err="1">
                <a:solidFill>
                  <a:schemeClr val="tx2"/>
                </a:solidFill>
              </a:rPr>
              <a:t>evaluation</a:t>
            </a:r>
            <a:r>
              <a:rPr lang="es-ES" altLang="en-US" dirty="0">
                <a:solidFill>
                  <a:schemeClr val="tx2"/>
                </a:solidFill>
              </a:rPr>
              <a:t> </a:t>
            </a:r>
            <a:r>
              <a:rPr lang="es-ES" altLang="en-US" dirty="0" err="1">
                <a:solidFill>
                  <a:schemeClr val="tx2"/>
                </a:solidFill>
              </a:rPr>
              <a:t>results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F69E93-00C6-4414-A6BD-695BD8C0DF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3162" y="3015286"/>
            <a:ext cx="4896280" cy="796426"/>
          </a:xfrm>
        </p:spPr>
        <p:txBody>
          <a:bodyPr>
            <a:normAutofit/>
          </a:bodyPr>
          <a:lstStyle/>
          <a:p>
            <a:r>
              <a:rPr lang="es-ES" dirty="0"/>
              <a:t>Francisco J. Pardo-Palacios, Ana </a:t>
            </a:r>
            <a:r>
              <a:rPr lang="es-ES" dirty="0" err="1"/>
              <a:t>Conesa</a:t>
            </a:r>
            <a:endParaRPr lang="es-ES" dirty="0"/>
          </a:p>
          <a:p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behalf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LRGASP </a:t>
            </a:r>
            <a:r>
              <a:rPr lang="es-ES" dirty="0" err="1"/>
              <a:t>evaluation</a:t>
            </a:r>
            <a:r>
              <a:rPr lang="es-ES" dirty="0"/>
              <a:t> </a:t>
            </a:r>
            <a:r>
              <a:rPr lang="es-ES" dirty="0" err="1"/>
              <a:t>team</a:t>
            </a:r>
            <a:endParaRPr lang="es-ES" dirty="0"/>
          </a:p>
          <a:p>
            <a:endParaRPr lang="es-ES" dirty="0"/>
          </a:p>
        </p:txBody>
      </p:sp>
      <p:pic>
        <p:nvPicPr>
          <p:cNvPr id="4" name="Google Shape;272;p51">
            <a:extLst>
              <a:ext uri="{FF2B5EF4-FFF2-40B4-BE49-F238E27FC236}">
                <a16:creationId xmlns:a16="http://schemas.microsoft.com/office/drawing/2014/main" id="{769239A6-08C3-5E45-B417-4BDCE3926EB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99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6E1E4-0E1A-344D-B27F-CFE14F7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known</a:t>
            </a:r>
            <a:r>
              <a:rPr lang="es-ES_tradnl" dirty="0"/>
              <a:t> genes </a:t>
            </a:r>
            <a:r>
              <a:rPr lang="es-ES_tradnl" dirty="0" err="1"/>
              <a:t>detected</a:t>
            </a:r>
            <a:r>
              <a:rPr lang="es-ES_tradnl" dirty="0"/>
              <a:t> (WTC11)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C8883-1454-5C44-998E-F3C4495C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013FB-F3A8-AD45-9B5A-642CE705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CF9A-473A-7645-A645-7CA90DE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10</a:t>
            </a:fld>
            <a:endParaRPr lang="en-US" noProof="1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0FCDB0-85A2-C84F-9A21-4CD75E01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264649"/>
          </a:xfrm>
        </p:spPr>
        <p:txBody>
          <a:bodyPr/>
          <a:lstStyle/>
          <a:p>
            <a:r>
              <a:rPr lang="es-ES_tradnl" dirty="0" err="1"/>
              <a:t>Main</a:t>
            </a:r>
            <a:r>
              <a:rPr lang="es-ES_tradnl" dirty="0"/>
              <a:t> </a:t>
            </a:r>
            <a:r>
              <a:rPr lang="es-ES_tradnl" dirty="0" err="1"/>
              <a:t>differences</a:t>
            </a:r>
            <a:r>
              <a:rPr lang="es-ES_tradnl" dirty="0"/>
              <a:t> </a:t>
            </a:r>
            <a:r>
              <a:rPr lang="es-ES_tradnl" dirty="0" err="1"/>
              <a:t>between</a:t>
            </a:r>
            <a:r>
              <a:rPr lang="es-ES_tradnl" dirty="0"/>
              <a:t> </a:t>
            </a:r>
            <a:r>
              <a:rPr lang="es-ES_tradnl" dirty="0" err="1"/>
              <a:t>library</a:t>
            </a:r>
            <a:r>
              <a:rPr lang="es-ES_tradnl" dirty="0"/>
              <a:t> </a:t>
            </a:r>
            <a:r>
              <a:rPr lang="es-ES_tradnl" dirty="0" err="1"/>
              <a:t>preps</a:t>
            </a:r>
            <a:r>
              <a:rPr lang="es-ES_tradnl" dirty="0"/>
              <a:t> and </a:t>
            </a:r>
            <a:r>
              <a:rPr lang="es-ES_tradnl" dirty="0" err="1"/>
              <a:t>tools</a:t>
            </a:r>
            <a:r>
              <a:rPr lang="es-ES_tradnl" dirty="0"/>
              <a:t> </a:t>
            </a:r>
            <a:r>
              <a:rPr lang="es-ES_tradnl" dirty="0" err="1"/>
              <a:t>used</a:t>
            </a:r>
            <a:endParaRPr lang="es-ES_tradnl" dirty="0"/>
          </a:p>
          <a:p>
            <a:pPr lvl="1"/>
            <a:r>
              <a:rPr lang="es-ES_tradnl" dirty="0" err="1"/>
              <a:t>Lyric</a:t>
            </a:r>
            <a:r>
              <a:rPr lang="es-ES_tradnl" dirty="0"/>
              <a:t> </a:t>
            </a:r>
            <a:r>
              <a:rPr lang="es-ES_tradnl" dirty="0" err="1"/>
              <a:t>detect</a:t>
            </a:r>
            <a:r>
              <a:rPr lang="es-ES_tradnl" dirty="0"/>
              <a:t> a </a:t>
            </a:r>
            <a:r>
              <a:rPr lang="es-ES_tradnl" dirty="0" err="1"/>
              <a:t>reduced</a:t>
            </a:r>
            <a:r>
              <a:rPr lang="es-ES_tradnl" dirty="0"/>
              <a:t> </a:t>
            </a:r>
            <a:r>
              <a:rPr lang="es-ES_tradnl" dirty="0" err="1"/>
              <a:t>number</a:t>
            </a:r>
            <a:r>
              <a:rPr lang="es-ES_tradnl" dirty="0"/>
              <a:t> of genes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C62E2F-4435-0F43-9EE6-AA35E830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5" y="1640651"/>
            <a:ext cx="7846784" cy="32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9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6E1E4-0E1A-344D-B27F-CFE14F7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known</a:t>
            </a:r>
            <a:r>
              <a:rPr lang="es-ES_tradnl" dirty="0"/>
              <a:t> genes </a:t>
            </a:r>
            <a:r>
              <a:rPr lang="es-ES_tradnl" dirty="0" err="1"/>
              <a:t>detected</a:t>
            </a:r>
            <a:r>
              <a:rPr lang="es-ES_tradnl" dirty="0"/>
              <a:t> (H1 mix)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C8883-1454-5C44-998E-F3C4495C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013FB-F3A8-AD45-9B5A-642CE705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CF9A-473A-7645-A645-7CA90DE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11</a:t>
            </a:fld>
            <a:endParaRPr lang="en-US" noProof="1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0FCDB0-85A2-C84F-9A21-4CD75E01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264649"/>
          </a:xfrm>
        </p:spPr>
        <p:txBody>
          <a:bodyPr/>
          <a:lstStyle/>
          <a:p>
            <a:r>
              <a:rPr lang="es-ES_tradnl" dirty="0" err="1"/>
              <a:t>Main</a:t>
            </a:r>
            <a:r>
              <a:rPr lang="es-ES_tradnl" dirty="0"/>
              <a:t> </a:t>
            </a:r>
            <a:r>
              <a:rPr lang="es-ES_tradnl" dirty="0" err="1"/>
              <a:t>differences</a:t>
            </a:r>
            <a:r>
              <a:rPr lang="es-ES_tradnl" dirty="0"/>
              <a:t> </a:t>
            </a:r>
            <a:r>
              <a:rPr lang="es-ES_tradnl" dirty="0" err="1"/>
              <a:t>between</a:t>
            </a:r>
            <a:r>
              <a:rPr lang="es-ES_tradnl" dirty="0"/>
              <a:t> </a:t>
            </a:r>
            <a:r>
              <a:rPr lang="es-ES_tradnl" dirty="0" err="1"/>
              <a:t>library</a:t>
            </a:r>
            <a:r>
              <a:rPr lang="es-ES_tradnl" dirty="0"/>
              <a:t> </a:t>
            </a:r>
            <a:r>
              <a:rPr lang="es-ES_tradnl" dirty="0" err="1"/>
              <a:t>preps</a:t>
            </a:r>
            <a:r>
              <a:rPr lang="es-ES_tradnl" dirty="0"/>
              <a:t> and </a:t>
            </a:r>
            <a:r>
              <a:rPr lang="es-ES_tradnl" dirty="0" err="1"/>
              <a:t>tools</a:t>
            </a:r>
            <a:r>
              <a:rPr lang="es-ES_tradnl" dirty="0"/>
              <a:t> </a:t>
            </a:r>
            <a:r>
              <a:rPr lang="es-ES_tradnl" dirty="0" err="1"/>
              <a:t>used</a:t>
            </a:r>
            <a:endParaRPr lang="es-ES_tradnl" dirty="0"/>
          </a:p>
          <a:p>
            <a:pPr lvl="1"/>
            <a:r>
              <a:rPr lang="es-ES_tradnl" dirty="0" err="1"/>
              <a:t>Lyric</a:t>
            </a:r>
            <a:r>
              <a:rPr lang="es-ES_tradnl" dirty="0"/>
              <a:t> </a:t>
            </a:r>
            <a:r>
              <a:rPr lang="es-ES_tradnl" dirty="0" err="1"/>
              <a:t>detect</a:t>
            </a:r>
            <a:r>
              <a:rPr lang="es-ES_tradnl" dirty="0"/>
              <a:t> a </a:t>
            </a:r>
            <a:r>
              <a:rPr lang="es-ES_tradnl" dirty="0" err="1"/>
              <a:t>reduced</a:t>
            </a:r>
            <a:r>
              <a:rPr lang="es-ES_tradnl" dirty="0"/>
              <a:t> </a:t>
            </a:r>
            <a:r>
              <a:rPr lang="es-ES_tradnl" dirty="0" err="1"/>
              <a:t>number</a:t>
            </a:r>
            <a:r>
              <a:rPr lang="es-ES_tradnl" dirty="0"/>
              <a:t> of genes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3C0C38-5DF8-5446-AB7E-2ED12E18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7" y="1640653"/>
            <a:ext cx="7846780" cy="32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5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4DED038-D2AC-414D-853A-95A32704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6" y="1640652"/>
            <a:ext cx="7846781" cy="32646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6E1E4-0E1A-344D-B27F-CFE14F70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5970943" cy="52686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known</a:t>
            </a:r>
            <a:r>
              <a:rPr lang="es-ES_tradnl" dirty="0"/>
              <a:t> genes </a:t>
            </a:r>
            <a:r>
              <a:rPr lang="es-ES_tradnl" dirty="0" err="1"/>
              <a:t>detected</a:t>
            </a:r>
            <a:r>
              <a:rPr lang="es-ES_tradnl" dirty="0"/>
              <a:t> (mouse ES)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C8883-1454-5C44-998E-F3C4495C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013FB-F3A8-AD45-9B5A-642CE705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CF9A-473A-7645-A645-7CA90DE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12</a:t>
            </a:fld>
            <a:endParaRPr lang="en-US" noProof="1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0FCDB0-85A2-C84F-9A21-4CD75E01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264649"/>
          </a:xfrm>
        </p:spPr>
        <p:txBody>
          <a:bodyPr/>
          <a:lstStyle/>
          <a:p>
            <a:r>
              <a:rPr lang="es-ES_tradnl" dirty="0" err="1"/>
              <a:t>Main</a:t>
            </a:r>
            <a:r>
              <a:rPr lang="es-ES_tradnl" dirty="0"/>
              <a:t> </a:t>
            </a:r>
            <a:r>
              <a:rPr lang="es-ES_tradnl" dirty="0" err="1"/>
              <a:t>differences</a:t>
            </a:r>
            <a:r>
              <a:rPr lang="es-ES_tradnl" dirty="0"/>
              <a:t> </a:t>
            </a:r>
            <a:r>
              <a:rPr lang="es-ES_tradnl" dirty="0" err="1"/>
              <a:t>between</a:t>
            </a:r>
            <a:r>
              <a:rPr lang="es-ES_tradnl" dirty="0"/>
              <a:t> </a:t>
            </a:r>
            <a:r>
              <a:rPr lang="es-ES_tradnl" dirty="0" err="1"/>
              <a:t>library</a:t>
            </a:r>
            <a:r>
              <a:rPr lang="es-ES_tradnl" dirty="0"/>
              <a:t> </a:t>
            </a:r>
            <a:r>
              <a:rPr lang="es-ES_tradnl" dirty="0" err="1"/>
              <a:t>preps</a:t>
            </a:r>
            <a:r>
              <a:rPr lang="es-ES_tradnl" dirty="0"/>
              <a:t> and </a:t>
            </a:r>
            <a:r>
              <a:rPr lang="es-ES_tradnl" dirty="0" err="1"/>
              <a:t>tools</a:t>
            </a:r>
            <a:r>
              <a:rPr lang="es-ES_tradnl" dirty="0"/>
              <a:t> </a:t>
            </a:r>
            <a:r>
              <a:rPr lang="es-ES_tradnl" dirty="0" err="1"/>
              <a:t>used</a:t>
            </a:r>
            <a:endParaRPr lang="es-ES_tradnl" dirty="0"/>
          </a:p>
          <a:p>
            <a:pPr lvl="1"/>
            <a:r>
              <a:rPr lang="es-ES_tradnl" dirty="0" err="1"/>
              <a:t>Lyric</a:t>
            </a:r>
            <a:r>
              <a:rPr lang="es-ES_tradnl" dirty="0"/>
              <a:t> </a:t>
            </a:r>
            <a:r>
              <a:rPr lang="es-ES_tradnl" dirty="0" err="1"/>
              <a:t>detect</a:t>
            </a:r>
            <a:r>
              <a:rPr lang="es-ES_tradnl" dirty="0"/>
              <a:t> a </a:t>
            </a:r>
            <a:r>
              <a:rPr lang="es-ES_tradnl" dirty="0" err="1"/>
              <a:t>reduced</a:t>
            </a:r>
            <a:r>
              <a:rPr lang="es-ES_tradnl" dirty="0"/>
              <a:t> </a:t>
            </a:r>
            <a:r>
              <a:rPr lang="es-ES_tradnl" dirty="0" err="1"/>
              <a:t>number</a:t>
            </a:r>
            <a:r>
              <a:rPr lang="es-ES_tradnl" dirty="0"/>
              <a:t> of genes</a:t>
            </a:r>
          </a:p>
        </p:txBody>
      </p:sp>
    </p:spTree>
    <p:extLst>
      <p:ext uri="{BB962C8B-B14F-4D97-AF65-F5344CB8AC3E}">
        <p14:creationId xmlns:p14="http://schemas.microsoft.com/office/powerpoint/2010/main" val="179357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overlap for known genes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13</a:t>
            </a:fld>
            <a:endParaRPr lang="en-US" noProof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05B30-DDE9-4342-BA3E-EF5CB8BEAE86}"/>
              </a:ext>
            </a:extLst>
          </p:cNvPr>
          <p:cNvSpPr txBox="1"/>
          <p:nvPr/>
        </p:nvSpPr>
        <p:spPr>
          <a:xfrm>
            <a:off x="1162378" y="751396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WTC11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65EA9A-C731-8448-94A8-CCFC2B81E8E6}"/>
              </a:ext>
            </a:extLst>
          </p:cNvPr>
          <p:cNvSpPr txBox="1"/>
          <p:nvPr/>
        </p:nvSpPr>
        <p:spPr>
          <a:xfrm>
            <a:off x="3976668" y="76539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H1 mix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20AFE4-A08E-A649-849B-892A14109D1D}"/>
              </a:ext>
            </a:extLst>
          </p:cNvPr>
          <p:cNvSpPr txBox="1"/>
          <p:nvPr/>
        </p:nvSpPr>
        <p:spPr>
          <a:xfrm>
            <a:off x="6844710" y="751396"/>
            <a:ext cx="109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870E7A-1A1B-DD44-8E1D-A18F82C51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26"/>
          <a:stretch/>
        </p:blipFill>
        <p:spPr>
          <a:xfrm>
            <a:off x="0" y="1231680"/>
            <a:ext cx="3324314" cy="33190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5830D9A-01AF-2343-AF17-E173E2C4B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0" r="10646"/>
          <a:stretch/>
        </p:blipFill>
        <p:spPr>
          <a:xfrm>
            <a:off x="3459067" y="1231680"/>
            <a:ext cx="2606466" cy="33190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5CB01A-BB08-5041-B657-B50B43ED3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0"/>
          <a:stretch/>
        </p:blipFill>
        <p:spPr>
          <a:xfrm>
            <a:off x="6141549" y="1231680"/>
            <a:ext cx="3002450" cy="33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2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6E1E4-0E1A-344D-B27F-CFE14F7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of SJ </a:t>
            </a:r>
            <a:r>
              <a:rPr lang="es-ES_tradnl" dirty="0" err="1"/>
              <a:t>detected</a:t>
            </a:r>
            <a:r>
              <a:rPr lang="es-ES_tradnl" dirty="0"/>
              <a:t> (WTC11)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C8883-1454-5C44-998E-F3C4495C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013FB-F3A8-AD45-9B5A-642CE705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CF9A-473A-7645-A645-7CA90DE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14</a:t>
            </a:fld>
            <a:endParaRPr lang="en-US" noProof="1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0FCDB0-85A2-C84F-9A21-4CD75E01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264649"/>
          </a:xfrm>
        </p:spPr>
        <p:txBody>
          <a:bodyPr/>
          <a:lstStyle/>
          <a:p>
            <a:r>
              <a:rPr lang="es-ES_tradnl" dirty="0" err="1"/>
              <a:t>Two</a:t>
            </a:r>
            <a:r>
              <a:rPr lang="es-ES_tradnl" dirty="0"/>
              <a:t> </a:t>
            </a:r>
            <a:r>
              <a:rPr lang="es-ES_tradnl" dirty="0" err="1"/>
              <a:t>outliers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Spectra</a:t>
            </a:r>
            <a:r>
              <a:rPr lang="es-ES_tradnl" dirty="0"/>
              <a:t> and IB </a:t>
            </a:r>
            <a:r>
              <a:rPr lang="es-ES_tradnl" dirty="0" err="1"/>
              <a:t>submissions</a:t>
            </a:r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59E855-2CF6-CB4B-ADDA-663B28C4C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6" y="1640652"/>
            <a:ext cx="7846782" cy="32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6E1E4-0E1A-344D-B27F-CFE14F7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of SJ </a:t>
            </a:r>
            <a:r>
              <a:rPr lang="es-ES_tradnl" dirty="0" err="1"/>
              <a:t>detected</a:t>
            </a:r>
            <a:r>
              <a:rPr lang="es-ES_tradnl" dirty="0"/>
              <a:t> (H1 mix)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C8883-1454-5C44-998E-F3C4495C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013FB-F3A8-AD45-9B5A-642CE705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CF9A-473A-7645-A645-7CA90DE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15</a:t>
            </a:fld>
            <a:endParaRPr lang="en-US" noProof="1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0FCDB0-85A2-C84F-9A21-4CD75E01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264649"/>
          </a:xfrm>
        </p:spPr>
        <p:txBody>
          <a:bodyPr/>
          <a:lstStyle/>
          <a:p>
            <a:r>
              <a:rPr lang="es-ES_tradnl" dirty="0" err="1"/>
              <a:t>Two</a:t>
            </a:r>
            <a:r>
              <a:rPr lang="es-ES_tradnl" dirty="0"/>
              <a:t> </a:t>
            </a:r>
            <a:r>
              <a:rPr lang="es-ES_tradnl" dirty="0" err="1"/>
              <a:t>outliers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Spectra</a:t>
            </a:r>
            <a:r>
              <a:rPr lang="es-ES_tradnl" dirty="0"/>
              <a:t> and IB </a:t>
            </a:r>
            <a:r>
              <a:rPr lang="es-ES_tradnl" dirty="0" err="1"/>
              <a:t>submissions</a:t>
            </a:r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7B4FFB-1D35-6A42-9617-7EFE42AA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6" y="1640652"/>
            <a:ext cx="7846782" cy="32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8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987786-A3F1-3B4D-91DA-60C9036CB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5" y="1624033"/>
            <a:ext cx="7886724" cy="32812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6E1E4-0E1A-344D-B27F-CFE14F7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of SJ </a:t>
            </a:r>
            <a:r>
              <a:rPr lang="es-ES_tradnl" dirty="0" err="1"/>
              <a:t>detected</a:t>
            </a:r>
            <a:r>
              <a:rPr lang="es-ES_tradnl" dirty="0"/>
              <a:t> (mouse ES)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C8883-1454-5C44-998E-F3C4495C7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013FB-F3A8-AD45-9B5A-642CE705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CF9A-473A-7645-A645-7CA90DE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16</a:t>
            </a:fld>
            <a:endParaRPr lang="en-US" noProof="1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0FCDB0-85A2-C84F-9A21-4CD75E01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264649"/>
          </a:xfrm>
        </p:spPr>
        <p:txBody>
          <a:bodyPr/>
          <a:lstStyle/>
          <a:p>
            <a:r>
              <a:rPr lang="es-ES_tradnl" dirty="0" err="1"/>
              <a:t>Two</a:t>
            </a:r>
            <a:r>
              <a:rPr lang="es-ES_tradnl" dirty="0"/>
              <a:t> </a:t>
            </a:r>
            <a:r>
              <a:rPr lang="es-ES_tradnl" dirty="0" err="1"/>
              <a:t>outliers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Spectra</a:t>
            </a:r>
            <a:r>
              <a:rPr lang="es-ES_tradnl" dirty="0"/>
              <a:t> and IB </a:t>
            </a:r>
            <a:r>
              <a:rPr lang="es-ES_tradnl" dirty="0" err="1"/>
              <a:t>submissions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53049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overlap for splice junctions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17</a:t>
            </a:fld>
            <a:endParaRPr lang="en-US" noProof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05B30-DDE9-4342-BA3E-EF5CB8BEAE86}"/>
              </a:ext>
            </a:extLst>
          </p:cNvPr>
          <p:cNvSpPr txBox="1"/>
          <p:nvPr/>
        </p:nvSpPr>
        <p:spPr>
          <a:xfrm>
            <a:off x="1162378" y="751396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WTC11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65EA9A-C731-8448-94A8-CCFC2B81E8E6}"/>
              </a:ext>
            </a:extLst>
          </p:cNvPr>
          <p:cNvSpPr txBox="1"/>
          <p:nvPr/>
        </p:nvSpPr>
        <p:spPr>
          <a:xfrm>
            <a:off x="3976668" y="76539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H1 mix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20AFE4-A08E-A649-849B-892A14109D1D}"/>
              </a:ext>
            </a:extLst>
          </p:cNvPr>
          <p:cNvSpPr txBox="1"/>
          <p:nvPr/>
        </p:nvSpPr>
        <p:spPr>
          <a:xfrm>
            <a:off x="6844710" y="751396"/>
            <a:ext cx="109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8A1967-B024-794F-803F-BC1E7D4E8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8"/>
          <a:stretch/>
        </p:blipFill>
        <p:spPr>
          <a:xfrm>
            <a:off x="6187155" y="1172611"/>
            <a:ext cx="2911365" cy="32334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B059FE-5E6E-D340-93D1-4FA390913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7" r="10383"/>
          <a:stretch/>
        </p:blipFill>
        <p:spPr>
          <a:xfrm>
            <a:off x="3455880" y="1172611"/>
            <a:ext cx="2551814" cy="32334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8DDB4B-27C5-3D44-B9E6-73F3E9251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60"/>
          <a:stretch/>
        </p:blipFill>
        <p:spPr>
          <a:xfrm>
            <a:off x="40508" y="1172610"/>
            <a:ext cx="3241078" cy="32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354B735-5ACB-FF40-8491-A567D06A6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34"/>
          <a:stretch/>
        </p:blipFill>
        <p:spPr>
          <a:xfrm>
            <a:off x="5265000" y="3251321"/>
            <a:ext cx="3860421" cy="12955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B20D8A-7CD4-E246-BA48-B4619961B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580" y="1137628"/>
            <a:ext cx="3860420" cy="1606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6400893" cy="526862"/>
          </a:xfrm>
        </p:spPr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detected</a:t>
            </a:r>
            <a:r>
              <a:rPr lang="es-ES_tradnl" dirty="0"/>
              <a:t> UJC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A04A59-F728-1549-A997-15A6DFC4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4" y="839262"/>
            <a:ext cx="7661268" cy="450851"/>
          </a:xfrm>
        </p:spPr>
        <p:txBody>
          <a:bodyPr>
            <a:normAutofit fontScale="85000" lnSpcReduction="20000"/>
          </a:bodyPr>
          <a:lstStyle/>
          <a:p>
            <a:pPr marL="344805" lvl="1" indent="0">
              <a:buNone/>
            </a:pPr>
            <a:r>
              <a:rPr lang="en-US" dirty="0">
                <a:solidFill>
                  <a:schemeClr val="tx2"/>
                </a:solidFill>
              </a:rPr>
              <a:t>The number of detected transcripts greatly varied between pipelines, but pipelines behave consistently across samples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18</a:t>
            </a:fld>
            <a:endParaRPr lang="en-US" noProof="1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F54F6BD-6E9B-0847-8135-AE0EB1F2901A}"/>
              </a:ext>
            </a:extLst>
          </p:cNvPr>
          <p:cNvSpPr txBox="1"/>
          <p:nvPr/>
        </p:nvSpPr>
        <p:spPr>
          <a:xfrm>
            <a:off x="165748" y="1537093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A9294A-DAAC-C749-A1FD-A65E9E00A67B}"/>
              </a:ext>
            </a:extLst>
          </p:cNvPr>
          <p:cNvSpPr txBox="1"/>
          <p:nvPr/>
        </p:nvSpPr>
        <p:spPr>
          <a:xfrm>
            <a:off x="5265000" y="2881848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6D573AE-8D9C-2D4D-8B85-344B076E70B2}"/>
              </a:ext>
            </a:extLst>
          </p:cNvPr>
          <p:cNvSpPr txBox="1"/>
          <p:nvPr/>
        </p:nvSpPr>
        <p:spPr>
          <a:xfrm>
            <a:off x="5265000" y="1086829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DDA413-6571-744C-A918-F63E9AB09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577"/>
            <a:ext cx="5265000" cy="2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1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Identification</a:t>
            </a:r>
            <a:r>
              <a:rPr lang="es-ES_tradnl" dirty="0"/>
              <a:t> of UJC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A04A59-F728-1549-A997-15A6DFC4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36" y="741177"/>
            <a:ext cx="7886724" cy="52604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solidFill>
                  <a:schemeClr val="tx2"/>
                </a:solidFill>
              </a:rPr>
              <a:t>Majority of UJC are only found by one pipeline, with special prevalence of NNC and NIC.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19</a:t>
            </a:fld>
            <a:endParaRPr lang="en-US" noProof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E530E1-6F17-C246-8830-0280CB6C8EC5}"/>
              </a:ext>
            </a:extLst>
          </p:cNvPr>
          <p:cNvSpPr txBox="1"/>
          <p:nvPr/>
        </p:nvSpPr>
        <p:spPr>
          <a:xfrm>
            <a:off x="625975" y="1995463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Human H1 mix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280A07-852C-0F4E-82E8-DD0982B16199}"/>
              </a:ext>
            </a:extLst>
          </p:cNvPr>
          <p:cNvSpPr txBox="1"/>
          <p:nvPr/>
        </p:nvSpPr>
        <p:spPr>
          <a:xfrm>
            <a:off x="3474787" y="1973274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Human WTC11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C293097-4CC4-A445-8F72-EFB93C2D7258}"/>
              </a:ext>
            </a:extLst>
          </p:cNvPr>
          <p:cNvSpPr txBox="1"/>
          <p:nvPr/>
        </p:nvSpPr>
        <p:spPr>
          <a:xfrm>
            <a:off x="6430790" y="1973274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Mouse 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06A6B9-4156-B340-9564-79BAB5000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2491504"/>
            <a:ext cx="2989423" cy="22870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9CDD9-F2D6-B346-B12E-ACA2D187F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08" y="2491504"/>
            <a:ext cx="2967879" cy="22870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3783D2-E96B-734B-83AA-A7BFD824D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87" y="2491501"/>
            <a:ext cx="2971877" cy="22870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651680E-F8DB-694B-8E15-A159E4CCC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819" y="1595133"/>
            <a:ext cx="3370896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0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102A-6C7C-F74D-97DD-BF00E7EE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LRGASP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6AFE-CDD5-D744-9512-D4A72850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A2856-A79A-A04A-ADE8-E304CC76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B1132-3493-674A-BAEB-2DDD1A2A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</a:t>
            </a:fld>
            <a:endParaRPr lang="en-US" noProof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01A334-7701-7F4E-8351-233E0053822D}"/>
              </a:ext>
            </a:extLst>
          </p:cNvPr>
          <p:cNvGrpSpPr/>
          <p:nvPr/>
        </p:nvGrpSpPr>
        <p:grpSpPr>
          <a:xfrm>
            <a:off x="4506932" y="877995"/>
            <a:ext cx="1695657" cy="3924110"/>
            <a:chOff x="4499182" y="1017479"/>
            <a:chExt cx="1695657" cy="3924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F3C27A-3BF3-9041-93DF-09A2FD30E134}"/>
                </a:ext>
              </a:extLst>
            </p:cNvPr>
            <p:cNvSpPr txBox="1"/>
            <p:nvPr/>
          </p:nvSpPr>
          <p:spPr>
            <a:xfrm>
              <a:off x="4499182" y="1017479"/>
              <a:ext cx="1695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1600"/>
                <a:t>4 libra</a:t>
              </a:r>
              <a:r>
                <a:rPr lang="es-ES" sz="1600" dirty="0"/>
                <a:t>r</a:t>
              </a:r>
              <a:r>
                <a:rPr lang="en-ES" sz="1600"/>
                <a:t>y </a:t>
              </a:r>
              <a:r>
                <a:rPr lang="en-ES" sz="1600" dirty="0"/>
                <a:t>protocols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883464-9301-104B-BBEA-4704EBDCC61A}"/>
                </a:ext>
              </a:extLst>
            </p:cNvPr>
            <p:cNvSpPr/>
            <p:nvPr/>
          </p:nvSpPr>
          <p:spPr>
            <a:xfrm rot="1350707">
              <a:off x="5075121" y="1694023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18803F5-0A27-D343-BAC6-1B8256C78C90}"/>
                </a:ext>
              </a:extLst>
            </p:cNvPr>
            <p:cNvSpPr/>
            <p:nvPr/>
          </p:nvSpPr>
          <p:spPr>
            <a:xfrm rot="1350707">
              <a:off x="5075121" y="1769628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B87E383-EFF9-4F45-AA11-DB37F80B6925}"/>
                </a:ext>
              </a:extLst>
            </p:cNvPr>
            <p:cNvSpPr/>
            <p:nvPr/>
          </p:nvSpPr>
          <p:spPr>
            <a:xfrm rot="1350707">
              <a:off x="5075121" y="2604891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702ED6-ACFA-C745-9479-7C0588B93707}"/>
                </a:ext>
              </a:extLst>
            </p:cNvPr>
            <p:cNvSpPr/>
            <p:nvPr/>
          </p:nvSpPr>
          <p:spPr>
            <a:xfrm rot="1350707">
              <a:off x="5075121" y="4313640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AF80F-1FAF-E847-87AE-960A515CC7CA}"/>
                </a:ext>
              </a:extLst>
            </p:cNvPr>
            <p:cNvSpPr txBox="1"/>
            <p:nvPr/>
          </p:nvSpPr>
          <p:spPr>
            <a:xfrm>
              <a:off x="5079949" y="2046500"/>
              <a:ext cx="534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cDNA</a:t>
              </a:r>
              <a:endParaRPr lang="en-E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950304-267F-1A4A-9521-6FC69DFC2A7D}"/>
                </a:ext>
              </a:extLst>
            </p:cNvPr>
            <p:cNvSpPr txBox="1"/>
            <p:nvPr/>
          </p:nvSpPr>
          <p:spPr>
            <a:xfrm>
              <a:off x="4920675" y="2867399"/>
              <a:ext cx="852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direct</a:t>
              </a:r>
              <a:r>
                <a:rPr lang="es-ES" sz="1200" dirty="0"/>
                <a:t> RNA</a:t>
              </a:r>
              <a:endParaRPr lang="en-E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3CCB80-EB32-684F-A7AF-E60196BEF77E}"/>
                </a:ext>
              </a:extLst>
            </p:cNvPr>
            <p:cNvSpPr txBox="1"/>
            <p:nvPr/>
          </p:nvSpPr>
          <p:spPr>
            <a:xfrm>
              <a:off x="4999146" y="3839043"/>
              <a:ext cx="695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R2C2</a:t>
              </a:r>
              <a:endParaRPr lang="en-ES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43573E-BCC0-DE43-BDD7-53D20BEDB63D}"/>
                </a:ext>
              </a:extLst>
            </p:cNvPr>
            <p:cNvSpPr/>
            <p:nvPr/>
          </p:nvSpPr>
          <p:spPr>
            <a:xfrm>
              <a:off x="5153580" y="3486308"/>
              <a:ext cx="386861" cy="3405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C9077B-F28A-1940-BB13-8B9025AD1CEC}"/>
                </a:ext>
              </a:extLst>
            </p:cNvPr>
            <p:cNvSpPr txBox="1"/>
            <p:nvPr/>
          </p:nvSpPr>
          <p:spPr>
            <a:xfrm>
              <a:off x="4861045" y="4664590"/>
              <a:ext cx="971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CapTrap</a:t>
              </a:r>
              <a:endParaRPr lang="en-ES" sz="12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126364-08A7-3946-BD02-50F1770F9EE8}"/>
                </a:ext>
              </a:extLst>
            </p:cNvPr>
            <p:cNvSpPr/>
            <p:nvPr/>
          </p:nvSpPr>
          <p:spPr>
            <a:xfrm>
              <a:off x="4969901" y="4406338"/>
              <a:ext cx="149703" cy="13820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E82B2A-2FFE-B74C-BCDF-A95C54077683}"/>
              </a:ext>
            </a:extLst>
          </p:cNvPr>
          <p:cNvGrpSpPr/>
          <p:nvPr/>
        </p:nvGrpSpPr>
        <p:grpSpPr>
          <a:xfrm>
            <a:off x="2715709" y="876389"/>
            <a:ext cx="1431802" cy="3923931"/>
            <a:chOff x="2134034" y="1079647"/>
            <a:chExt cx="1431802" cy="39239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851D95-5F5F-8B4C-A1DD-C7E72FE3B844}"/>
                </a:ext>
              </a:extLst>
            </p:cNvPr>
            <p:cNvSpPr txBox="1"/>
            <p:nvPr/>
          </p:nvSpPr>
          <p:spPr>
            <a:xfrm>
              <a:off x="2134034" y="1079647"/>
              <a:ext cx="1431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/>
                <a:t>4</a:t>
              </a:r>
              <a:r>
                <a:rPr lang="en-ES" sz="1600"/>
                <a:t> </a:t>
              </a:r>
              <a:r>
                <a:rPr lang="en-ES" sz="1600" dirty="0"/>
                <a:t>sample types</a:t>
              </a:r>
            </a:p>
          </p:txBody>
        </p:sp>
        <p:pic>
          <p:nvPicPr>
            <p:cNvPr id="27" name="Picture 4" descr="Human Cells Linear Icon Concept. Human Cells Line Vector Sign, Symbol,  Illustration. Stock Vector - Illustration of human, division: 117518723">
              <a:extLst>
                <a:ext uri="{FF2B5EF4-FFF2-40B4-BE49-F238E27FC236}">
                  <a16:creationId xmlns:a16="http://schemas.microsoft.com/office/drawing/2014/main" id="{D259C41F-D623-BA42-8A82-637E869D48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2" t="25478" r="31302" b="29648"/>
            <a:stretch/>
          </p:blipFill>
          <p:spPr bwMode="auto">
            <a:xfrm>
              <a:off x="2570158" y="1584812"/>
              <a:ext cx="559555" cy="686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CA046D-70A9-3D4C-9D57-C97D86A2ABFF}"/>
                </a:ext>
              </a:extLst>
            </p:cNvPr>
            <p:cNvSpPr txBox="1"/>
            <p:nvPr/>
          </p:nvSpPr>
          <p:spPr>
            <a:xfrm>
              <a:off x="2257487" y="2258376"/>
              <a:ext cx="1184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one cell type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80A852-5188-184F-84DE-959129EAF0F3}"/>
                </a:ext>
              </a:extLst>
            </p:cNvPr>
            <p:cNvSpPr txBox="1"/>
            <p:nvPr/>
          </p:nvSpPr>
          <p:spPr>
            <a:xfrm>
              <a:off x="2360058" y="3252591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cell mixtures</a:t>
              </a:r>
              <a:endParaRPr lang="en-ES" sz="120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732C03-D3CA-A642-936A-C8870D780090}"/>
                </a:ext>
              </a:extLst>
            </p:cNvPr>
            <p:cNvGrpSpPr/>
            <p:nvPr/>
          </p:nvGrpSpPr>
          <p:grpSpPr>
            <a:xfrm>
              <a:off x="2439173" y="3551856"/>
              <a:ext cx="821525" cy="593021"/>
              <a:chOff x="4907424" y="3828642"/>
              <a:chExt cx="821525" cy="593021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73A70D1-33CF-EA4D-BFA9-706FC803ABBB}"/>
                  </a:ext>
                </a:extLst>
              </p:cNvPr>
              <p:cNvSpPr/>
              <p:nvPr/>
            </p:nvSpPr>
            <p:spPr>
              <a:xfrm>
                <a:off x="4907424" y="3828642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7D6E6B6-DEAF-4D4C-806A-3F0DB7EAAC9A}"/>
                  </a:ext>
                </a:extLst>
              </p:cNvPr>
              <p:cNvSpPr/>
              <p:nvPr/>
            </p:nvSpPr>
            <p:spPr>
              <a:xfrm>
                <a:off x="4935424" y="3981042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ln w="254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F8B35A89-9600-EF42-8E84-B85BAB35E0F1}"/>
                  </a:ext>
                </a:extLst>
              </p:cNvPr>
              <p:cNvSpPr/>
              <p:nvPr/>
            </p:nvSpPr>
            <p:spPr>
              <a:xfrm>
                <a:off x="5185170" y="4000658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85B68FB-89D0-4A47-9F0E-636FB23EC719}"/>
                  </a:ext>
                </a:extLst>
              </p:cNvPr>
              <p:cNvSpPr/>
              <p:nvPr/>
            </p:nvSpPr>
            <p:spPr>
              <a:xfrm>
                <a:off x="5002159" y="4098062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856F0B-6687-6940-8B92-8A5403D9EB1E}"/>
                </a:ext>
              </a:extLst>
            </p:cNvPr>
            <p:cNvSpPr txBox="1"/>
            <p:nvPr/>
          </p:nvSpPr>
          <p:spPr>
            <a:xfrm>
              <a:off x="2486759" y="4125801"/>
              <a:ext cx="726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spike-ins</a:t>
              </a:r>
              <a:endParaRPr lang="en-ES" sz="1200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514312-F6F8-DF48-9478-5D205B2D9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27" t="9342" r="-78" b="2269"/>
            <a:stretch/>
          </p:blipFill>
          <p:spPr>
            <a:xfrm>
              <a:off x="2471481" y="2492314"/>
              <a:ext cx="756908" cy="80789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08D62F8-76EF-7340-8F7E-81C77B46604F}"/>
                </a:ext>
              </a:extLst>
            </p:cNvPr>
            <p:cNvGrpSpPr/>
            <p:nvPr/>
          </p:nvGrpSpPr>
          <p:grpSpPr>
            <a:xfrm>
              <a:off x="2411974" y="4451887"/>
              <a:ext cx="875923" cy="230050"/>
              <a:chOff x="2453380" y="4511521"/>
              <a:chExt cx="875923" cy="23005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E0B169-865C-6F4F-B922-00E50014B53A}"/>
                  </a:ext>
                </a:extLst>
              </p:cNvPr>
              <p:cNvCxnSpPr/>
              <p:nvPr/>
            </p:nvCxnSpPr>
            <p:spPr>
              <a:xfrm>
                <a:off x="2514730" y="4511521"/>
                <a:ext cx="662173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B5C5484-912D-8A47-BD27-4450BEAFA181}"/>
                  </a:ext>
                </a:extLst>
              </p:cNvPr>
              <p:cNvCxnSpPr/>
              <p:nvPr/>
            </p:nvCxnSpPr>
            <p:spPr>
              <a:xfrm>
                <a:off x="2547277" y="4587754"/>
                <a:ext cx="66217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0C846B8-5F46-184E-8A61-F7F0BFA0B29D}"/>
                  </a:ext>
                </a:extLst>
              </p:cNvPr>
              <p:cNvCxnSpPr/>
              <p:nvPr/>
            </p:nvCxnSpPr>
            <p:spPr>
              <a:xfrm>
                <a:off x="2667130" y="4664846"/>
                <a:ext cx="662173" cy="0"/>
              </a:xfrm>
              <a:prstGeom prst="line">
                <a:avLst/>
              </a:prstGeom>
              <a:ln w="2540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8277D9-9CC0-FB48-AEA3-0E3B7AFE929E}"/>
                  </a:ext>
                </a:extLst>
              </p:cNvPr>
              <p:cNvCxnSpPr/>
              <p:nvPr/>
            </p:nvCxnSpPr>
            <p:spPr>
              <a:xfrm>
                <a:off x="2453380" y="4741571"/>
                <a:ext cx="662173" cy="0"/>
              </a:xfrm>
              <a:prstGeom prst="line">
                <a:avLst/>
              </a:prstGeom>
              <a:ln w="25400">
                <a:solidFill>
                  <a:schemeClr val="accent6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8015B9-B6D8-6C4F-AD52-EF0EDF26A0FE}"/>
                </a:ext>
              </a:extLst>
            </p:cNvPr>
            <p:cNvSpPr txBox="1"/>
            <p:nvPr/>
          </p:nvSpPr>
          <p:spPr>
            <a:xfrm>
              <a:off x="2319309" y="4726579"/>
              <a:ext cx="1061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synthetic data</a:t>
              </a:r>
              <a:endParaRPr lang="en-ES" sz="12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9805AD-D2DE-F740-BD3C-B99144233D91}"/>
              </a:ext>
            </a:extLst>
          </p:cNvPr>
          <p:cNvGrpSpPr/>
          <p:nvPr/>
        </p:nvGrpSpPr>
        <p:grpSpPr>
          <a:xfrm>
            <a:off x="6629246" y="876389"/>
            <a:ext cx="1597621" cy="3908337"/>
            <a:chOff x="6011896" y="1079647"/>
            <a:chExt cx="1597621" cy="390833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797E5D-5E48-D648-96E5-B176639CE5F6}"/>
                </a:ext>
              </a:extLst>
            </p:cNvPr>
            <p:cNvSpPr txBox="1"/>
            <p:nvPr/>
          </p:nvSpPr>
          <p:spPr>
            <a:xfrm>
              <a:off x="6170948" y="1079647"/>
              <a:ext cx="1279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1600" dirty="0"/>
                <a:t>3 sequencing</a:t>
              </a:r>
            </a:p>
            <a:p>
              <a:pPr algn="ctr"/>
              <a:r>
                <a:rPr lang="en-ES" sz="1600" dirty="0"/>
                <a:t>platforms</a:t>
              </a:r>
            </a:p>
          </p:txBody>
        </p:sp>
        <p:pic>
          <p:nvPicPr>
            <p:cNvPr id="45" name="Picture 4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FF7B9A3-E3F1-8E43-8026-E6E084455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9" t="12070" r="17789" b="69646"/>
            <a:stretch/>
          </p:blipFill>
          <p:spPr>
            <a:xfrm>
              <a:off x="6011896" y="1803910"/>
              <a:ext cx="1597621" cy="443258"/>
            </a:xfrm>
            <a:prstGeom prst="rect">
              <a:avLst/>
            </a:prstGeom>
          </p:spPr>
        </p:pic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D08C27-C166-174D-B956-AD7841DF7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5" t="33471" r="60793" b="28431"/>
            <a:stretch/>
          </p:blipFill>
          <p:spPr>
            <a:xfrm>
              <a:off x="6406043" y="2503395"/>
              <a:ext cx="809326" cy="1217706"/>
            </a:xfrm>
            <a:prstGeom prst="rect">
              <a:avLst/>
            </a:prstGeom>
          </p:spPr>
        </p:pic>
        <p:pic>
          <p:nvPicPr>
            <p:cNvPr id="47" name="Picture 4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0FD6DFF-E4FE-3043-885B-649184FA4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9" t="33471" r="4286" b="29846"/>
            <a:stretch/>
          </p:blipFill>
          <p:spPr>
            <a:xfrm>
              <a:off x="6154343" y="3894640"/>
              <a:ext cx="1312726" cy="8329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D47548-A78E-A246-8BD4-F34C9FB9F8E3}"/>
                </a:ext>
              </a:extLst>
            </p:cNvPr>
            <p:cNvSpPr txBox="1"/>
            <p:nvPr/>
          </p:nvSpPr>
          <p:spPr>
            <a:xfrm>
              <a:off x="6452274" y="2217351"/>
              <a:ext cx="716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Sequel II</a:t>
              </a:r>
              <a:endParaRPr lang="en-ES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A56411-4928-9940-A1AF-8B554244B8B1}"/>
                </a:ext>
              </a:extLst>
            </p:cNvPr>
            <p:cNvSpPr txBox="1"/>
            <p:nvPr/>
          </p:nvSpPr>
          <p:spPr>
            <a:xfrm>
              <a:off x="6538836" y="4710985"/>
              <a:ext cx="543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HiSeq</a:t>
              </a:r>
              <a:endParaRPr lang="en-ES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CFBB8A-488B-5C44-878E-EE5A59B6F424}"/>
                </a:ext>
              </a:extLst>
            </p:cNvPr>
            <p:cNvSpPr txBox="1"/>
            <p:nvPr/>
          </p:nvSpPr>
          <p:spPr>
            <a:xfrm>
              <a:off x="6474716" y="3670771"/>
              <a:ext cx="671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MinION</a:t>
              </a:r>
              <a:endParaRPr lang="en-ES" sz="12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092CB9-8864-1144-97D0-DD1FE85D02A9}"/>
              </a:ext>
            </a:extLst>
          </p:cNvPr>
          <p:cNvGrpSpPr/>
          <p:nvPr/>
        </p:nvGrpSpPr>
        <p:grpSpPr>
          <a:xfrm>
            <a:off x="1301875" y="876389"/>
            <a:ext cx="941283" cy="3926285"/>
            <a:chOff x="764037" y="1079647"/>
            <a:chExt cx="941283" cy="392628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E888FB-739B-5945-A502-42817BFD4B4F}"/>
                </a:ext>
              </a:extLst>
            </p:cNvPr>
            <p:cNvSpPr txBox="1"/>
            <p:nvPr/>
          </p:nvSpPr>
          <p:spPr>
            <a:xfrm>
              <a:off x="764037" y="1079647"/>
              <a:ext cx="941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1600" dirty="0"/>
                <a:t>3 species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7677C0-6AEE-BC46-88D6-53D3FAAB6C9B}"/>
                </a:ext>
              </a:extLst>
            </p:cNvPr>
            <p:cNvSpPr txBox="1"/>
            <p:nvPr/>
          </p:nvSpPr>
          <p:spPr>
            <a:xfrm>
              <a:off x="930749" y="3691448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mouse</a:t>
              </a:r>
              <a:endParaRPr lang="en-ES" sz="12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CA1603-76A4-1B47-8EE2-10AC6DDDC428}"/>
                </a:ext>
              </a:extLst>
            </p:cNvPr>
            <p:cNvSpPr txBox="1"/>
            <p:nvPr/>
          </p:nvSpPr>
          <p:spPr>
            <a:xfrm>
              <a:off x="865763" y="4728933"/>
              <a:ext cx="737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manatee</a:t>
              </a:r>
              <a:endParaRPr lang="en-ES" sz="12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DC9144-12DD-AD42-9742-C30217F73304}"/>
                </a:ext>
              </a:extLst>
            </p:cNvPr>
            <p:cNvSpPr txBox="1"/>
            <p:nvPr/>
          </p:nvSpPr>
          <p:spPr>
            <a:xfrm>
              <a:off x="923535" y="2662133"/>
              <a:ext cx="622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human</a:t>
              </a:r>
              <a:endParaRPr lang="en-ES" sz="1200" dirty="0"/>
            </a:p>
          </p:txBody>
        </p: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5A744B8-3F4F-F34B-99A7-0C325A7E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1" t="9764" r="66553" b="29915"/>
            <a:stretch/>
          </p:blipFill>
          <p:spPr>
            <a:xfrm>
              <a:off x="1035032" y="1481336"/>
              <a:ext cx="399293" cy="1245192"/>
            </a:xfrm>
            <a:prstGeom prst="rect">
              <a:avLst/>
            </a:prstGeom>
          </p:spPr>
        </p:pic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8D645D-AEDD-0647-BA13-CAC97826A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1" t="38843" r="44747" b="25517"/>
            <a:stretch/>
          </p:blipFill>
          <p:spPr>
            <a:xfrm>
              <a:off x="1031547" y="2986165"/>
              <a:ext cx="406263" cy="790178"/>
            </a:xfrm>
            <a:prstGeom prst="rect">
              <a:avLst/>
            </a:prstGeom>
          </p:spPr>
        </p:pic>
        <p:pic>
          <p:nvPicPr>
            <p:cNvPr id="58" name="Picture 57" descr="A picture containing doll&#10;&#10;Description automatically generated">
              <a:extLst>
                <a:ext uri="{FF2B5EF4-FFF2-40B4-BE49-F238E27FC236}">
                  <a16:creationId xmlns:a16="http://schemas.microsoft.com/office/drawing/2014/main" id="{D38DE571-0030-A145-8725-6E3860A3B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92" t="32197" r="6987" b="34203"/>
            <a:stretch/>
          </p:blipFill>
          <p:spPr>
            <a:xfrm>
              <a:off x="838616" y="4051158"/>
              <a:ext cx="792125" cy="666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473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overlap for UJC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20</a:t>
            </a:fld>
            <a:endParaRPr lang="en-US" noProof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05B30-DDE9-4342-BA3E-EF5CB8BEAE86}"/>
              </a:ext>
            </a:extLst>
          </p:cNvPr>
          <p:cNvSpPr txBox="1"/>
          <p:nvPr/>
        </p:nvSpPr>
        <p:spPr>
          <a:xfrm>
            <a:off x="1162378" y="751396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WTC11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65EA9A-C731-8448-94A8-CCFC2B81E8E6}"/>
              </a:ext>
            </a:extLst>
          </p:cNvPr>
          <p:cNvSpPr txBox="1"/>
          <p:nvPr/>
        </p:nvSpPr>
        <p:spPr>
          <a:xfrm>
            <a:off x="3976668" y="76539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H1 mix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20AFE4-A08E-A649-849B-892A14109D1D}"/>
              </a:ext>
            </a:extLst>
          </p:cNvPr>
          <p:cNvSpPr txBox="1"/>
          <p:nvPr/>
        </p:nvSpPr>
        <p:spPr>
          <a:xfrm>
            <a:off x="6844710" y="751396"/>
            <a:ext cx="109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BF4E1C-C646-584B-BFAF-40E54B1BB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88"/>
          <a:stretch/>
        </p:blipFill>
        <p:spPr>
          <a:xfrm>
            <a:off x="0" y="1135396"/>
            <a:ext cx="3259664" cy="32567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B6543C-F4F0-A34F-A978-AFE4277D9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9"/>
          <a:stretch/>
        </p:blipFill>
        <p:spPr>
          <a:xfrm>
            <a:off x="6216127" y="1135396"/>
            <a:ext cx="2927873" cy="32567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E5F040-D471-E74B-9925-758596CD5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76" r="10312"/>
          <a:stretch/>
        </p:blipFill>
        <p:spPr>
          <a:xfrm>
            <a:off x="3447480" y="1135398"/>
            <a:ext cx="2580830" cy="32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10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589834" cy="526862"/>
          </a:xfrm>
        </p:spPr>
        <p:txBody>
          <a:bodyPr>
            <a:normAutofit/>
          </a:bodyPr>
          <a:lstStyle/>
          <a:p>
            <a:r>
              <a:rPr lang="en-US" dirty="0"/>
              <a:t>Relative overlap for dominant UJC per gene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21</a:t>
            </a:fld>
            <a:endParaRPr lang="en-US" noProof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05B30-DDE9-4342-BA3E-EF5CB8BEAE86}"/>
              </a:ext>
            </a:extLst>
          </p:cNvPr>
          <p:cNvSpPr txBox="1"/>
          <p:nvPr/>
        </p:nvSpPr>
        <p:spPr>
          <a:xfrm>
            <a:off x="1357463" y="864591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WTC11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65EA9A-C731-8448-94A8-CCFC2B81E8E6}"/>
              </a:ext>
            </a:extLst>
          </p:cNvPr>
          <p:cNvSpPr txBox="1"/>
          <p:nvPr/>
        </p:nvSpPr>
        <p:spPr>
          <a:xfrm>
            <a:off x="4271031" y="850055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H1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20AFE4-A08E-A649-849B-892A14109D1D}"/>
              </a:ext>
            </a:extLst>
          </p:cNvPr>
          <p:cNvSpPr txBox="1"/>
          <p:nvPr/>
        </p:nvSpPr>
        <p:spPr>
          <a:xfrm>
            <a:off x="6914926" y="864591"/>
            <a:ext cx="109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BB3542-9885-5A44-9278-A6772125E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0260"/>
          <a:stretch/>
        </p:blipFill>
        <p:spPr>
          <a:xfrm>
            <a:off x="1" y="1233924"/>
            <a:ext cx="3287986" cy="32693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56C1ACB-90ED-1149-9BF0-D9D9279C4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3" r="10571"/>
          <a:stretch/>
        </p:blipFill>
        <p:spPr>
          <a:xfrm>
            <a:off x="3462193" y="1233924"/>
            <a:ext cx="2559090" cy="32693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7DEF7E-87BA-FF49-B799-EE3D84AD9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1"/>
          <a:stretch/>
        </p:blipFill>
        <p:spPr>
          <a:xfrm>
            <a:off x="6195490" y="1233922"/>
            <a:ext cx="2948509" cy="32724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423557C-EC10-D349-93D6-E0C44E43AA08}"/>
              </a:ext>
            </a:extLst>
          </p:cNvPr>
          <p:cNvSpPr txBox="1"/>
          <p:nvPr/>
        </p:nvSpPr>
        <p:spPr>
          <a:xfrm>
            <a:off x="515126" y="4600561"/>
            <a:ext cx="7267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UJC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considered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dominant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when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gathers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more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50% of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reads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associated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sz="1200" dirty="0" err="1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its</a:t>
            </a:r>
            <a:r>
              <a:rPr lang="es-ES_tradnl" sz="1200" dirty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410693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324626" cy="526862"/>
          </a:xfrm>
        </p:spPr>
        <p:txBody>
          <a:bodyPr>
            <a:normAutofit fontScale="90000"/>
          </a:bodyPr>
          <a:lstStyle/>
          <a:p>
            <a:r>
              <a:rPr lang="en-US" dirty="0"/>
              <a:t>FSM UJC found by several pipelines vs log(median CPM)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A04A59-F728-1549-A997-15A6DFC4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02" y="739931"/>
            <a:ext cx="7886724" cy="686198"/>
          </a:xfrm>
        </p:spPr>
        <p:txBody>
          <a:bodyPr/>
          <a:lstStyle/>
          <a:p>
            <a:pPr marL="344805" lvl="1" indent="0">
              <a:buNone/>
            </a:pPr>
            <a:r>
              <a:rPr lang="en-US" dirty="0">
                <a:solidFill>
                  <a:schemeClr val="tx2"/>
                </a:solidFill>
              </a:rPr>
              <a:t>FSMs detected by more pipelines have higher CPMs, but some private</a:t>
            </a:r>
          </a:p>
          <a:p>
            <a:pPr marL="344805" lvl="1" indent="0">
              <a:buNone/>
            </a:pPr>
            <a:r>
              <a:rPr lang="en-US" dirty="0">
                <a:solidFill>
                  <a:schemeClr val="tx2"/>
                </a:solidFill>
              </a:rPr>
              <a:t>FSMs have high CPM values too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22</a:t>
            </a:fld>
            <a:endParaRPr lang="en-US" noProof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E530E1-6F17-C246-8830-0280CB6C8EC5}"/>
              </a:ext>
            </a:extLst>
          </p:cNvPr>
          <p:cNvSpPr txBox="1"/>
          <p:nvPr/>
        </p:nvSpPr>
        <p:spPr>
          <a:xfrm>
            <a:off x="555028" y="1714149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Human H1 mix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280A07-852C-0F4E-82E8-DD0982B16199}"/>
              </a:ext>
            </a:extLst>
          </p:cNvPr>
          <p:cNvSpPr txBox="1"/>
          <p:nvPr/>
        </p:nvSpPr>
        <p:spPr>
          <a:xfrm>
            <a:off x="3403840" y="1691960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Human WTC11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C293097-4CC4-A445-8F72-EFB93C2D7258}"/>
              </a:ext>
            </a:extLst>
          </p:cNvPr>
          <p:cNvSpPr txBox="1"/>
          <p:nvPr/>
        </p:nvSpPr>
        <p:spPr>
          <a:xfrm>
            <a:off x="6359843" y="1691960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Mouse 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EA500B-1D9E-784D-8E21-66BCC4637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" y="2311363"/>
            <a:ext cx="2723507" cy="20922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F3EEC16-43B0-5748-BCDD-E3902B45E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282" y="2311363"/>
            <a:ext cx="2751616" cy="20922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F06FD68-A539-B440-9BEE-042997BD9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543" y="2311363"/>
            <a:ext cx="2747299" cy="2092206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E565BAC-3C69-1D49-8768-5ABDEC28E930}"/>
              </a:ext>
            </a:extLst>
          </p:cNvPr>
          <p:cNvSpPr/>
          <p:nvPr/>
        </p:nvSpPr>
        <p:spPr>
          <a:xfrm rot="20537008">
            <a:off x="1852980" y="3843567"/>
            <a:ext cx="676735" cy="140677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DC36C9C-083F-474B-A5B0-C216CC5D2FF7}"/>
              </a:ext>
            </a:extLst>
          </p:cNvPr>
          <p:cNvSpPr/>
          <p:nvPr/>
        </p:nvSpPr>
        <p:spPr>
          <a:xfrm rot="20537008">
            <a:off x="4918403" y="3798383"/>
            <a:ext cx="676735" cy="140677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607BBE3-90F0-FB49-98D9-B2BB5C865FB7}"/>
              </a:ext>
            </a:extLst>
          </p:cNvPr>
          <p:cNvSpPr/>
          <p:nvPr/>
        </p:nvSpPr>
        <p:spPr>
          <a:xfrm rot="20537008">
            <a:off x="7904711" y="3798382"/>
            <a:ext cx="676735" cy="140677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F98AED1-5048-D74B-BF53-E0D20ED562C5}"/>
              </a:ext>
            </a:extLst>
          </p:cNvPr>
          <p:cNvSpPr/>
          <p:nvPr/>
        </p:nvSpPr>
        <p:spPr>
          <a:xfrm>
            <a:off x="356355" y="2090945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6D4348A-B927-D84C-B6DB-DD567B7A4D8F}"/>
              </a:ext>
            </a:extLst>
          </p:cNvPr>
          <p:cNvSpPr/>
          <p:nvPr/>
        </p:nvSpPr>
        <p:spPr>
          <a:xfrm>
            <a:off x="3308628" y="2001060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0FCE7AF2-8BD4-5D45-A239-1E6A7EE6B4F3}"/>
              </a:ext>
            </a:extLst>
          </p:cNvPr>
          <p:cNvSpPr/>
          <p:nvPr/>
        </p:nvSpPr>
        <p:spPr>
          <a:xfrm>
            <a:off x="6339978" y="1971117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5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475628" cy="526862"/>
          </a:xfrm>
        </p:spPr>
        <p:txBody>
          <a:bodyPr>
            <a:normAutofit fontScale="90000"/>
          </a:bodyPr>
          <a:lstStyle/>
          <a:p>
            <a:r>
              <a:rPr lang="en-US" dirty="0"/>
              <a:t>NNC UJC found by several pipelines vs log(median CPM)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23</a:t>
            </a:fld>
            <a:endParaRPr lang="en-US" noProof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E530E1-6F17-C246-8830-0280CB6C8EC5}"/>
              </a:ext>
            </a:extLst>
          </p:cNvPr>
          <p:cNvSpPr txBox="1"/>
          <p:nvPr/>
        </p:nvSpPr>
        <p:spPr>
          <a:xfrm>
            <a:off x="625975" y="1995463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Human H1 mix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280A07-852C-0F4E-82E8-DD0982B16199}"/>
              </a:ext>
            </a:extLst>
          </p:cNvPr>
          <p:cNvSpPr txBox="1"/>
          <p:nvPr/>
        </p:nvSpPr>
        <p:spPr>
          <a:xfrm>
            <a:off x="3474787" y="1973274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Human WTC11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C293097-4CC4-A445-8F72-EFB93C2D7258}"/>
              </a:ext>
            </a:extLst>
          </p:cNvPr>
          <p:cNvSpPr txBox="1"/>
          <p:nvPr/>
        </p:nvSpPr>
        <p:spPr>
          <a:xfrm>
            <a:off x="6430790" y="1973274"/>
            <a:ext cx="19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Mouse 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CB28D1-15DB-924B-BB08-402FBFE3C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1" y="2592675"/>
            <a:ext cx="2723125" cy="20922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D06557-DB71-5F48-8200-368AB4A1C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59" y="2587744"/>
            <a:ext cx="2704955" cy="20922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1127756-0706-E94A-8F3A-84BA07DC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798" y="2592675"/>
            <a:ext cx="2730028" cy="2092209"/>
          </a:xfrm>
          <a:prstGeom prst="rect">
            <a:avLst/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92BAD616-7920-834B-807A-F1A7636C2F1F}"/>
              </a:ext>
            </a:extLst>
          </p:cNvPr>
          <p:cNvSpPr txBox="1">
            <a:spLocks/>
          </p:cNvSpPr>
          <p:nvPr/>
        </p:nvSpPr>
        <p:spPr>
          <a:xfrm>
            <a:off x="427302" y="739931"/>
            <a:ext cx="7886724" cy="686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6954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58A53"/>
              </a:buClr>
              <a:buFont typeface="Arial" panose="020B0604020202020204" pitchFamily="34" charset="0"/>
              <a:buChar char="•"/>
              <a:defRPr sz="210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DC659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5918A"/>
              </a:buClr>
              <a:buFont typeface="Arial" panose="020B0604020202020204" pitchFamily="34" charset="0"/>
              <a:buChar char="•"/>
              <a:defRPr sz="150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AE1C7"/>
              </a:buClr>
              <a:buFont typeface="Arial" charset="0"/>
              <a:buChar char="•"/>
              <a:defRPr sz="135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72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01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30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9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805" lvl="1" indent="0" fontAlgn="auto">
              <a:spcAft>
                <a:spcPts val="0"/>
              </a:spcAft>
              <a:buFont typeface="Arial" charset="0"/>
              <a:buNone/>
            </a:pPr>
            <a:r>
              <a:rPr lang="en-US" dirty="0">
                <a:solidFill>
                  <a:schemeClr val="tx2"/>
                </a:solidFill>
              </a:rPr>
              <a:t>The relationship between NNC detection and number of pipelines has a lower dependence on CPM values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F70140D-C012-8648-B880-2E23231890FD}"/>
              </a:ext>
            </a:extLst>
          </p:cNvPr>
          <p:cNvSpPr/>
          <p:nvPr/>
        </p:nvSpPr>
        <p:spPr>
          <a:xfrm>
            <a:off x="459148" y="2475336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4AD1B2D4-81C2-FA47-8174-69C111AE1118}"/>
              </a:ext>
            </a:extLst>
          </p:cNvPr>
          <p:cNvSpPr/>
          <p:nvPr/>
        </p:nvSpPr>
        <p:spPr>
          <a:xfrm>
            <a:off x="3411421" y="2385451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4BE4233-2FCB-4C4B-895C-B02532255179}"/>
              </a:ext>
            </a:extLst>
          </p:cNvPr>
          <p:cNvSpPr/>
          <p:nvPr/>
        </p:nvSpPr>
        <p:spPr>
          <a:xfrm>
            <a:off x="6442771" y="2355508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785867F-AE91-5844-876E-EC92B81AE96F}"/>
              </a:ext>
            </a:extLst>
          </p:cNvPr>
          <p:cNvSpPr/>
          <p:nvPr/>
        </p:nvSpPr>
        <p:spPr>
          <a:xfrm>
            <a:off x="2387512" y="2973447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A70B34A-80D6-1A41-97EF-2B3AD035A8EB}"/>
              </a:ext>
            </a:extLst>
          </p:cNvPr>
          <p:cNvSpPr/>
          <p:nvPr/>
        </p:nvSpPr>
        <p:spPr>
          <a:xfrm>
            <a:off x="5339785" y="2883562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F1B66D1-C257-C443-8410-503D11E7A39A}"/>
              </a:ext>
            </a:extLst>
          </p:cNvPr>
          <p:cNvSpPr/>
          <p:nvPr/>
        </p:nvSpPr>
        <p:spPr>
          <a:xfrm>
            <a:off x="8371135" y="2853619"/>
            <a:ext cx="95212" cy="33074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8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76D0-AB29-BE44-83BB-62E9F9A4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6506143" cy="526862"/>
          </a:xfrm>
        </p:spPr>
        <p:txBody>
          <a:bodyPr>
            <a:normAutofit/>
          </a:bodyPr>
          <a:lstStyle/>
          <a:p>
            <a:r>
              <a:rPr lang="en-US" dirty="0"/>
              <a:t>Platform detection patterns: %PB vs. %ONT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7CAB0-84F4-4345-BB65-39DCF22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6882F-2F8D-D247-B6B5-B64DB72CD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567B9-10CC-DE4B-9DFE-45D1C27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24</a:t>
            </a:fld>
            <a:endParaRPr lang="en-US" noProof="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DD9C9B-24ED-D24E-9FB0-D707FD9C2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9" y="642882"/>
            <a:ext cx="2160000" cy="216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90D3F0-59DD-7947-B9B5-0B860856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80" y="2745301"/>
            <a:ext cx="2160000" cy="216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7BE7E7-6A7B-D849-9D5B-17016203C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8" y="2745301"/>
            <a:ext cx="2160000" cy="216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F8F28F-AADE-D043-9726-02B19FEAB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9" y="2745301"/>
            <a:ext cx="2160000" cy="216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D6D8DE4-5E48-7448-9652-AE86DE53D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80" y="642882"/>
            <a:ext cx="2160000" cy="216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51C908-0AE7-BE40-8CC2-05DDA4E6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8" y="642882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5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76D0-AB29-BE44-83BB-62E9F9A4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6506143" cy="526862"/>
          </a:xfrm>
        </p:spPr>
        <p:txBody>
          <a:bodyPr>
            <a:normAutofit/>
          </a:bodyPr>
          <a:lstStyle/>
          <a:p>
            <a:r>
              <a:rPr lang="en-US" dirty="0"/>
              <a:t>Platform detection patterns: %PB vs. %ONT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7CAB0-84F4-4345-BB65-39DCF22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6882F-2F8D-D247-B6B5-B64DB72CD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567B9-10CC-DE4B-9DFE-45D1C27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25</a:t>
            </a:fld>
            <a:endParaRPr lang="en-US" noProof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64057D-2F82-E147-AE2A-114E0F84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6" y="1308791"/>
            <a:ext cx="2880000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8114D-6392-D549-B906-998CE65FE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33" y="1308791"/>
            <a:ext cx="2880000" cy="28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63723B-9F62-B44C-A026-1F1944232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33" y="130879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7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A189-A56B-1F4B-AD42-6A864EEF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Browser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14B76-0950-094D-9669-A1C4FB91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43672-E4F9-E645-97FA-B49BCD25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1CECA-2048-C74F-AF69-1DA34086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26</a:t>
            </a:fld>
            <a:endParaRPr lang="en-US" noProof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752E6-62E6-5F49-BAE6-509ED0D2C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" y="1376351"/>
            <a:ext cx="8772612" cy="3066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F629E-EE8D-DC4F-9950-E304F988DBC3}"/>
              </a:ext>
            </a:extLst>
          </p:cNvPr>
          <p:cNvSpPr txBox="1"/>
          <p:nvPr/>
        </p:nvSpPr>
        <p:spPr>
          <a:xfrm>
            <a:off x="570368" y="1041149"/>
            <a:ext cx="259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STAT1 (good looking case)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94057-FF7C-4D45-BCC3-756B992A3DC2}"/>
              </a:ext>
            </a:extLst>
          </p:cNvPr>
          <p:cNvSpPr txBox="1"/>
          <p:nvPr/>
        </p:nvSpPr>
        <p:spPr>
          <a:xfrm>
            <a:off x="570368" y="641836"/>
            <a:ext cx="686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created UCSC GB tracks with all LRGASP data and annotations </a:t>
            </a:r>
          </a:p>
        </p:txBody>
      </p:sp>
    </p:spTree>
    <p:extLst>
      <p:ext uri="{BB962C8B-B14F-4D97-AF65-F5344CB8AC3E}">
        <p14:creationId xmlns:p14="http://schemas.microsoft.com/office/powerpoint/2010/main" val="3459154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A189-A56B-1F4B-AD42-6A864EEF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Browser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14B76-0950-094D-9669-A1C4FB91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43672-E4F9-E645-97FA-B49BCD25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1CECA-2048-C74F-AF69-1DA34086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27</a:t>
            </a:fld>
            <a:endParaRPr lang="en-US" noProof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F629E-EE8D-DC4F-9950-E304F988DBC3}"/>
              </a:ext>
            </a:extLst>
          </p:cNvPr>
          <p:cNvSpPr txBox="1"/>
          <p:nvPr/>
        </p:nvSpPr>
        <p:spPr>
          <a:xfrm>
            <a:off x="570368" y="1041149"/>
            <a:ext cx="337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GADPH (not so good looking case)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3308837-57A1-D44F-A48F-05C35C56912D}"/>
              </a:ext>
            </a:extLst>
          </p:cNvPr>
          <p:cNvSpPr/>
          <p:nvPr/>
        </p:nvSpPr>
        <p:spPr>
          <a:xfrm>
            <a:off x="6228784" y="914400"/>
            <a:ext cx="380246" cy="37300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079CCFD5-5E46-6942-AC4E-2EC9CC17879C}"/>
              </a:ext>
            </a:extLst>
          </p:cNvPr>
          <p:cNvSpPr/>
          <p:nvPr/>
        </p:nvSpPr>
        <p:spPr>
          <a:xfrm>
            <a:off x="6228784" y="4623813"/>
            <a:ext cx="380246" cy="273113"/>
          </a:xfrm>
          <a:prstGeom prst="rightBrace">
            <a:avLst>
              <a:gd name="adj1" fmla="val 2500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B9C0F-7737-1442-8723-66F60268E369}"/>
              </a:ext>
            </a:extLst>
          </p:cNvPr>
          <p:cNvSpPr txBox="1"/>
          <p:nvPr/>
        </p:nvSpPr>
        <p:spPr>
          <a:xfrm>
            <a:off x="6609030" y="2594748"/>
            <a:ext cx="2011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LRGASP predictions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A193F2-4051-1147-BF6C-02A81F2A95CF}"/>
              </a:ext>
            </a:extLst>
          </p:cNvPr>
          <p:cNvSpPr txBox="1"/>
          <p:nvPr/>
        </p:nvSpPr>
        <p:spPr>
          <a:xfrm>
            <a:off x="6609029" y="4535969"/>
            <a:ext cx="220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GENCODE annotation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08027AD-5E58-0C4A-A188-AE6010CBAF4C}"/>
              </a:ext>
            </a:extLst>
          </p:cNvPr>
          <p:cNvGrpSpPr/>
          <p:nvPr/>
        </p:nvGrpSpPr>
        <p:grpSpPr>
          <a:xfrm>
            <a:off x="4862867" y="749780"/>
            <a:ext cx="1312494" cy="4059267"/>
            <a:chOff x="3601023" y="675893"/>
            <a:chExt cx="977341" cy="372126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180F64F-2D23-CC44-8A3A-2D5E6A28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2049" y="675893"/>
              <a:ext cx="969951" cy="306399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FF105F6-597D-3742-9ED5-8BB526D99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1023" y="3733020"/>
              <a:ext cx="977341" cy="664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798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58750-E9F4-8649-BF77-D1F58BF0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Browser View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B44856-B80D-4749-8FFF-B588E6B8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92357"/>
            <a:ext cx="7886724" cy="40384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How to visualize this track hub?</a:t>
            </a:r>
          </a:p>
          <a:p>
            <a:pPr marL="687705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Open UCSC Genome Browser main page</a:t>
            </a:r>
          </a:p>
          <a:p>
            <a:pPr marL="687705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Go to “My Data” </a:t>
            </a:r>
            <a:r>
              <a:rPr lang="en-US" dirty="0">
                <a:sym typeface="Wingdings" pitchFamily="2" charset="2"/>
              </a:rPr>
              <a:t> ”Track Hubs”</a:t>
            </a:r>
          </a:p>
          <a:p>
            <a:pPr marL="687705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Go to “My Hubs” tab and paste this URL:</a:t>
            </a:r>
          </a:p>
          <a:p>
            <a:pPr marL="687705" lvl="2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 http://</a:t>
            </a:r>
            <a:r>
              <a:rPr lang="en-US" dirty="0" err="1">
                <a:solidFill>
                  <a:srgbClr val="0070C0"/>
                </a:solidFill>
              </a:rPr>
              <a:t>conesalab.org</a:t>
            </a:r>
            <a:r>
              <a:rPr lang="en-US" dirty="0">
                <a:solidFill>
                  <a:srgbClr val="0070C0"/>
                </a:solidFill>
              </a:rPr>
              <a:t>/LRGASP/</a:t>
            </a:r>
            <a:r>
              <a:rPr lang="en-US" dirty="0" err="1">
                <a:solidFill>
                  <a:srgbClr val="0070C0"/>
                </a:solidFill>
              </a:rPr>
              <a:t>LRGASP_hub</a:t>
            </a:r>
            <a:r>
              <a:rPr lang="en-US" dirty="0">
                <a:solidFill>
                  <a:srgbClr val="0070C0"/>
                </a:solidFill>
              </a:rPr>
              <a:t>/hub</a:t>
            </a:r>
          </a:p>
          <a:p>
            <a:pPr marL="687705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Press ”Add Hub” and select which assembly you want to visualize</a:t>
            </a:r>
          </a:p>
          <a:p>
            <a:pPr lvl="2">
              <a:lnSpc>
                <a:spcPct val="120000"/>
              </a:lnSpc>
            </a:pPr>
            <a:r>
              <a:rPr lang="en-US" b="1" dirty="0"/>
              <a:t>hg38 </a:t>
            </a:r>
            <a:r>
              <a:rPr lang="en-US" dirty="0"/>
              <a:t>is for human samples. Both H1 mix and WTC11 tracks will be shown, but it is </a:t>
            </a:r>
            <a:r>
              <a:rPr lang="en-US" dirty="0" err="1"/>
              <a:t>posible</a:t>
            </a:r>
            <a:r>
              <a:rPr lang="en-US" dirty="0"/>
              <a:t> to hide any of them and keep the other</a:t>
            </a:r>
          </a:p>
          <a:p>
            <a:pPr lvl="2">
              <a:lnSpc>
                <a:spcPct val="120000"/>
              </a:lnSpc>
            </a:pPr>
            <a:r>
              <a:rPr lang="en-US" b="1" dirty="0"/>
              <a:t>mm39 </a:t>
            </a:r>
            <a:r>
              <a:rPr lang="en-US" dirty="0"/>
              <a:t>is for mouse ES simple</a:t>
            </a:r>
          </a:p>
          <a:p>
            <a:pPr>
              <a:lnSpc>
                <a:spcPct val="120000"/>
              </a:lnSpc>
            </a:pPr>
            <a:r>
              <a:rPr lang="en-US" dirty="0"/>
              <a:t>Things you need to know: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They are UJC </a:t>
            </a:r>
            <a:r>
              <a:rPr lang="en-US" dirty="0">
                <a:sym typeface="Wingdings" pitchFamily="2" charset="2"/>
              </a:rPr>
              <a:t> the information about the actual isoforms reported by the submitters is collapsed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If you want to know how many submissions reported an UJC, click on it.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It’s “blinded”, so you can’t see who submitted a certain UJC, only which platform/</a:t>
            </a:r>
            <a:r>
              <a:rPr lang="en-US" dirty="0" err="1"/>
              <a:t>libary</a:t>
            </a:r>
            <a:r>
              <a:rPr lang="en-US" dirty="0"/>
              <a:t> prep/data was used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Color code stands for the abundance (as mean CPM across pipelines that detected that UJC) within that gene, so it’s relative to the gene expression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The darker, the more reads were associated to that UJC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6EB0F-CE15-C240-B9C2-8A40340E1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49AACC-0317-7446-8152-FFFA7A4F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B8CEC4-8711-6445-A0EA-C1EFC62A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28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874470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659208"/>
            <a:ext cx="9144000" cy="1354117"/>
          </a:xfrm>
        </p:spPr>
        <p:txBody>
          <a:bodyPr anchor="ctr">
            <a:normAutofit/>
          </a:bodyPr>
          <a:lstStyle/>
          <a:p>
            <a:r>
              <a:rPr lang="es-ES" dirty="0" err="1">
                <a:solidFill>
                  <a:schemeClr val="tx2"/>
                </a:solidFill>
              </a:rPr>
              <a:t>Comparative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evaluation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for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all</a:t>
            </a:r>
            <a:r>
              <a:rPr lang="es-ES" dirty="0">
                <a:solidFill>
                  <a:schemeClr val="tx2"/>
                </a:solidFill>
              </a:rPr>
              <a:t> data </a:t>
            </a:r>
          </a:p>
        </p:txBody>
      </p:sp>
      <p:pic>
        <p:nvPicPr>
          <p:cNvPr id="3" name="Google Shape;272;p51">
            <a:extLst>
              <a:ext uri="{FF2B5EF4-FFF2-40B4-BE49-F238E27FC236}">
                <a16:creationId xmlns:a16="http://schemas.microsoft.com/office/drawing/2014/main" id="{1157A2B4-88DD-E54B-99C7-2CC48306C0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19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102A-6C7C-F74D-97DD-BF00E7E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6747563" cy="5268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LRGASP Challenge 1: Transcript identification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6AFE-CDD5-D744-9512-D4A72850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A2856-A79A-A04A-ADE8-E304CC76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B1132-3493-674A-BAEB-2DDD1A2A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</a:t>
            </a:fld>
            <a:endParaRPr lang="en-US" noProof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01A334-7701-7F4E-8351-233E0053822D}"/>
              </a:ext>
            </a:extLst>
          </p:cNvPr>
          <p:cNvGrpSpPr/>
          <p:nvPr/>
        </p:nvGrpSpPr>
        <p:grpSpPr>
          <a:xfrm>
            <a:off x="2606521" y="777668"/>
            <a:ext cx="1585049" cy="3924110"/>
            <a:chOff x="4554486" y="1017479"/>
            <a:chExt cx="1585049" cy="3924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F3C27A-3BF3-9041-93DF-09A2FD30E134}"/>
                </a:ext>
              </a:extLst>
            </p:cNvPr>
            <p:cNvSpPr txBox="1"/>
            <p:nvPr/>
          </p:nvSpPr>
          <p:spPr>
            <a:xfrm>
              <a:off x="4554486" y="1017479"/>
              <a:ext cx="15850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L</a:t>
              </a:r>
              <a:r>
                <a:rPr lang="en-ES" sz="1600"/>
                <a:t>ibra</a:t>
              </a:r>
              <a:r>
                <a:rPr lang="es-ES" sz="1600" dirty="0"/>
                <a:t>r</a:t>
              </a:r>
              <a:r>
                <a:rPr lang="en-ES" sz="1600"/>
                <a:t>y </a:t>
              </a:r>
              <a:r>
                <a:rPr lang="en-ES" sz="1600" dirty="0"/>
                <a:t>protocols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883464-9301-104B-BBEA-4704EBDCC61A}"/>
                </a:ext>
              </a:extLst>
            </p:cNvPr>
            <p:cNvSpPr/>
            <p:nvPr/>
          </p:nvSpPr>
          <p:spPr>
            <a:xfrm rot="1350707">
              <a:off x="5075121" y="1694023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18803F5-0A27-D343-BAC6-1B8256C78C90}"/>
                </a:ext>
              </a:extLst>
            </p:cNvPr>
            <p:cNvSpPr/>
            <p:nvPr/>
          </p:nvSpPr>
          <p:spPr>
            <a:xfrm rot="1350707">
              <a:off x="5075121" y="1769628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B87E383-EFF9-4F45-AA11-DB37F80B6925}"/>
                </a:ext>
              </a:extLst>
            </p:cNvPr>
            <p:cNvSpPr/>
            <p:nvPr/>
          </p:nvSpPr>
          <p:spPr>
            <a:xfrm rot="1350707">
              <a:off x="5075121" y="2604891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702ED6-ACFA-C745-9479-7C0588B93707}"/>
                </a:ext>
              </a:extLst>
            </p:cNvPr>
            <p:cNvSpPr/>
            <p:nvPr/>
          </p:nvSpPr>
          <p:spPr>
            <a:xfrm rot="1350707">
              <a:off x="5075121" y="4313640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AF80F-1FAF-E847-87AE-960A515CC7CA}"/>
                </a:ext>
              </a:extLst>
            </p:cNvPr>
            <p:cNvSpPr txBox="1"/>
            <p:nvPr/>
          </p:nvSpPr>
          <p:spPr>
            <a:xfrm>
              <a:off x="5079949" y="2046500"/>
              <a:ext cx="534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cDNA</a:t>
              </a:r>
              <a:endParaRPr lang="en-E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950304-267F-1A4A-9521-6FC69DFC2A7D}"/>
                </a:ext>
              </a:extLst>
            </p:cNvPr>
            <p:cNvSpPr txBox="1"/>
            <p:nvPr/>
          </p:nvSpPr>
          <p:spPr>
            <a:xfrm>
              <a:off x="4920675" y="2867399"/>
              <a:ext cx="852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direct</a:t>
              </a:r>
              <a:r>
                <a:rPr lang="es-ES" sz="1200" dirty="0"/>
                <a:t> RNA</a:t>
              </a:r>
              <a:endParaRPr lang="en-E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3CCB80-EB32-684F-A7AF-E60196BEF77E}"/>
                </a:ext>
              </a:extLst>
            </p:cNvPr>
            <p:cNvSpPr txBox="1"/>
            <p:nvPr/>
          </p:nvSpPr>
          <p:spPr>
            <a:xfrm>
              <a:off x="4999146" y="3839043"/>
              <a:ext cx="695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R2C2</a:t>
              </a:r>
              <a:endParaRPr lang="en-ES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43573E-BCC0-DE43-BDD7-53D20BEDB63D}"/>
                </a:ext>
              </a:extLst>
            </p:cNvPr>
            <p:cNvSpPr/>
            <p:nvPr/>
          </p:nvSpPr>
          <p:spPr>
            <a:xfrm>
              <a:off x="5153580" y="3486308"/>
              <a:ext cx="386861" cy="3405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C9077B-F28A-1940-BB13-8B9025AD1CEC}"/>
                </a:ext>
              </a:extLst>
            </p:cNvPr>
            <p:cNvSpPr txBox="1"/>
            <p:nvPr/>
          </p:nvSpPr>
          <p:spPr>
            <a:xfrm>
              <a:off x="4861045" y="4664590"/>
              <a:ext cx="971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CapTrap</a:t>
              </a:r>
              <a:endParaRPr lang="en-ES" sz="12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126364-08A7-3946-BD02-50F1770F9EE8}"/>
                </a:ext>
              </a:extLst>
            </p:cNvPr>
            <p:cNvSpPr/>
            <p:nvPr/>
          </p:nvSpPr>
          <p:spPr>
            <a:xfrm>
              <a:off x="4969901" y="4406338"/>
              <a:ext cx="149703" cy="13820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D851D95-5F5F-8B4C-A1DD-C7E72FE3B844}"/>
              </a:ext>
            </a:extLst>
          </p:cNvPr>
          <p:cNvSpPr txBox="1"/>
          <p:nvPr/>
        </p:nvSpPr>
        <p:spPr>
          <a:xfrm>
            <a:off x="751753" y="785855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S</a:t>
            </a:r>
            <a:r>
              <a:rPr lang="en-ES" sz="1600"/>
              <a:t>ample </a:t>
            </a:r>
            <a:r>
              <a:rPr lang="en-ES" sz="1600" dirty="0"/>
              <a:t>types</a:t>
            </a:r>
          </a:p>
        </p:txBody>
      </p:sp>
      <p:pic>
        <p:nvPicPr>
          <p:cNvPr id="27" name="Picture 4" descr="Human Cells Linear Icon Concept. Human Cells Line Vector Sign, Symbol,  Illustration. Stock Vector - Illustration of human, division: 117518723">
            <a:extLst>
              <a:ext uri="{FF2B5EF4-FFF2-40B4-BE49-F238E27FC236}">
                <a16:creationId xmlns:a16="http://schemas.microsoft.com/office/drawing/2014/main" id="{D259C41F-D623-BA42-8A82-637E869D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2" t="25478" r="31302" b="29648"/>
          <a:stretch/>
        </p:blipFill>
        <p:spPr bwMode="auto">
          <a:xfrm>
            <a:off x="791918" y="1317446"/>
            <a:ext cx="559555" cy="6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CA046D-70A9-3D4C-9D57-C97D86A2ABFF}"/>
              </a:ext>
            </a:extLst>
          </p:cNvPr>
          <p:cNvSpPr txBox="1"/>
          <p:nvPr/>
        </p:nvSpPr>
        <p:spPr>
          <a:xfrm>
            <a:off x="615067" y="1949669"/>
            <a:ext cx="1431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WTC11, Mouse 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80A852-5188-184F-84DE-959129EAF0F3}"/>
              </a:ext>
            </a:extLst>
          </p:cNvPr>
          <p:cNvSpPr txBox="1"/>
          <p:nvPr/>
        </p:nvSpPr>
        <p:spPr>
          <a:xfrm>
            <a:off x="1096168" y="3419388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H1 mix</a:t>
            </a:r>
            <a:endParaRPr lang="en-ES" sz="1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732C03-D3CA-A642-936A-C8870D780090}"/>
              </a:ext>
            </a:extLst>
          </p:cNvPr>
          <p:cNvGrpSpPr/>
          <p:nvPr/>
        </p:nvGrpSpPr>
        <p:grpSpPr>
          <a:xfrm>
            <a:off x="1434585" y="1365686"/>
            <a:ext cx="723438" cy="490053"/>
            <a:chOff x="4907424" y="3828642"/>
            <a:chExt cx="821525" cy="593021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73A70D1-33CF-EA4D-BFA9-706FC803ABBB}"/>
                </a:ext>
              </a:extLst>
            </p:cNvPr>
            <p:cNvSpPr/>
            <p:nvPr/>
          </p:nvSpPr>
          <p:spPr>
            <a:xfrm>
              <a:off x="4907424" y="3828642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7D6E6B6-DEAF-4D4C-806A-3F0DB7EAAC9A}"/>
                </a:ext>
              </a:extLst>
            </p:cNvPr>
            <p:cNvSpPr/>
            <p:nvPr/>
          </p:nvSpPr>
          <p:spPr>
            <a:xfrm>
              <a:off x="4935424" y="3981042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ln w="254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8B35A89-9600-EF42-8E84-B85BAB35E0F1}"/>
                </a:ext>
              </a:extLst>
            </p:cNvPr>
            <p:cNvSpPr/>
            <p:nvPr/>
          </p:nvSpPr>
          <p:spPr>
            <a:xfrm>
              <a:off x="5185170" y="4000658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85B68FB-89D0-4A47-9F0E-636FB23EC719}"/>
                </a:ext>
              </a:extLst>
            </p:cNvPr>
            <p:cNvSpPr/>
            <p:nvPr/>
          </p:nvSpPr>
          <p:spPr>
            <a:xfrm>
              <a:off x="5002159" y="4098062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C514312-F6F8-DF48-9478-5D205B2D9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7" t="9342" r="-78" b="2269"/>
          <a:stretch/>
        </p:blipFill>
        <p:spPr>
          <a:xfrm>
            <a:off x="700225" y="2684704"/>
            <a:ext cx="756908" cy="80789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08D62F8-76EF-7340-8F7E-81C77B46604F}"/>
              </a:ext>
            </a:extLst>
          </p:cNvPr>
          <p:cNvGrpSpPr/>
          <p:nvPr/>
        </p:nvGrpSpPr>
        <p:grpSpPr>
          <a:xfrm>
            <a:off x="887214" y="4070994"/>
            <a:ext cx="875923" cy="230050"/>
            <a:chOff x="2453380" y="4511521"/>
            <a:chExt cx="875923" cy="2300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1E0B169-865C-6F4F-B922-00E50014B53A}"/>
                </a:ext>
              </a:extLst>
            </p:cNvPr>
            <p:cNvCxnSpPr/>
            <p:nvPr/>
          </p:nvCxnSpPr>
          <p:spPr>
            <a:xfrm>
              <a:off x="2514730" y="4511521"/>
              <a:ext cx="662173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B5C5484-912D-8A47-BD27-4450BEAFA181}"/>
                </a:ext>
              </a:extLst>
            </p:cNvPr>
            <p:cNvCxnSpPr/>
            <p:nvPr/>
          </p:nvCxnSpPr>
          <p:spPr>
            <a:xfrm>
              <a:off x="2547277" y="4587754"/>
              <a:ext cx="662173" cy="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C846B8-5F46-184E-8A61-F7F0BFA0B29D}"/>
                </a:ext>
              </a:extLst>
            </p:cNvPr>
            <p:cNvCxnSpPr/>
            <p:nvPr/>
          </p:nvCxnSpPr>
          <p:spPr>
            <a:xfrm>
              <a:off x="2667130" y="4664846"/>
              <a:ext cx="662173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18277D9-9CC0-FB48-AEA3-0E3B7AFE929E}"/>
                </a:ext>
              </a:extLst>
            </p:cNvPr>
            <p:cNvCxnSpPr/>
            <p:nvPr/>
          </p:nvCxnSpPr>
          <p:spPr>
            <a:xfrm>
              <a:off x="2453380" y="4741571"/>
              <a:ext cx="662173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58015B9-B6D8-6C4F-AD52-EF0EDF26A0FE}"/>
              </a:ext>
            </a:extLst>
          </p:cNvPr>
          <p:cNvSpPr txBox="1"/>
          <p:nvPr/>
        </p:nvSpPr>
        <p:spPr>
          <a:xfrm>
            <a:off x="794549" y="4345686"/>
            <a:ext cx="1061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synthetic data</a:t>
            </a:r>
            <a:endParaRPr lang="en-ES" sz="12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9805AD-D2DE-F740-BD3C-B99144233D91}"/>
              </a:ext>
            </a:extLst>
          </p:cNvPr>
          <p:cNvGrpSpPr/>
          <p:nvPr/>
        </p:nvGrpSpPr>
        <p:grpSpPr>
          <a:xfrm>
            <a:off x="4622594" y="786011"/>
            <a:ext cx="1597621" cy="3908337"/>
            <a:chOff x="6011896" y="1079647"/>
            <a:chExt cx="1597621" cy="390833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797E5D-5E48-D648-96E5-B176639CE5F6}"/>
                </a:ext>
              </a:extLst>
            </p:cNvPr>
            <p:cNvSpPr txBox="1"/>
            <p:nvPr/>
          </p:nvSpPr>
          <p:spPr>
            <a:xfrm>
              <a:off x="6239074" y="1079647"/>
              <a:ext cx="1143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</a:t>
              </a:r>
              <a:r>
                <a:rPr lang="en-ES" sz="1600"/>
                <a:t>equencing</a:t>
              </a:r>
              <a:endParaRPr lang="en-ES" sz="1600" dirty="0"/>
            </a:p>
            <a:p>
              <a:pPr algn="ctr"/>
              <a:r>
                <a:rPr lang="en-ES" sz="1600" dirty="0"/>
                <a:t>platforms</a:t>
              </a:r>
            </a:p>
          </p:txBody>
        </p:sp>
        <p:pic>
          <p:nvPicPr>
            <p:cNvPr id="45" name="Picture 4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FF7B9A3-E3F1-8E43-8026-E6E084455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9" t="12070" r="17789" b="69646"/>
            <a:stretch/>
          </p:blipFill>
          <p:spPr>
            <a:xfrm>
              <a:off x="6011896" y="1803910"/>
              <a:ext cx="1597621" cy="443258"/>
            </a:xfrm>
            <a:prstGeom prst="rect">
              <a:avLst/>
            </a:prstGeom>
          </p:spPr>
        </p:pic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D08C27-C166-174D-B956-AD7841DF7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5" t="33471" r="60793" b="28431"/>
            <a:stretch/>
          </p:blipFill>
          <p:spPr>
            <a:xfrm>
              <a:off x="6406043" y="2503395"/>
              <a:ext cx="809326" cy="1217706"/>
            </a:xfrm>
            <a:prstGeom prst="rect">
              <a:avLst/>
            </a:prstGeom>
          </p:spPr>
        </p:pic>
        <p:pic>
          <p:nvPicPr>
            <p:cNvPr id="47" name="Picture 4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0FD6DFF-E4FE-3043-885B-649184FA4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9" t="33471" r="4286" b="29846"/>
            <a:stretch/>
          </p:blipFill>
          <p:spPr>
            <a:xfrm>
              <a:off x="6154343" y="3894640"/>
              <a:ext cx="1312726" cy="8329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D47548-A78E-A246-8BD4-F34C9FB9F8E3}"/>
                </a:ext>
              </a:extLst>
            </p:cNvPr>
            <p:cNvSpPr txBox="1"/>
            <p:nvPr/>
          </p:nvSpPr>
          <p:spPr>
            <a:xfrm>
              <a:off x="6452274" y="2217351"/>
              <a:ext cx="716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Sequel II</a:t>
              </a:r>
              <a:endParaRPr lang="en-ES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A56411-4928-9940-A1AF-8B554244B8B1}"/>
                </a:ext>
              </a:extLst>
            </p:cNvPr>
            <p:cNvSpPr txBox="1"/>
            <p:nvPr/>
          </p:nvSpPr>
          <p:spPr>
            <a:xfrm>
              <a:off x="6538836" y="4710985"/>
              <a:ext cx="543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HiSeq</a:t>
              </a:r>
              <a:endParaRPr lang="en-ES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CFBB8A-488B-5C44-878E-EE5A59B6F424}"/>
                </a:ext>
              </a:extLst>
            </p:cNvPr>
            <p:cNvSpPr txBox="1"/>
            <p:nvPr/>
          </p:nvSpPr>
          <p:spPr>
            <a:xfrm>
              <a:off x="6474716" y="3670771"/>
              <a:ext cx="671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MinION</a:t>
              </a:r>
              <a:endParaRPr lang="en-ES" sz="12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90829C5-184D-2C42-8B71-71534A5F1FD1}"/>
              </a:ext>
            </a:extLst>
          </p:cNvPr>
          <p:cNvSpPr txBox="1"/>
          <p:nvPr/>
        </p:nvSpPr>
        <p:spPr>
          <a:xfrm>
            <a:off x="6729967" y="786011"/>
            <a:ext cx="1526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Analysis options</a:t>
            </a:r>
            <a:endParaRPr lang="en-ES" sz="1600" dirty="0"/>
          </a:p>
        </p:txBody>
      </p:sp>
      <p:pic>
        <p:nvPicPr>
          <p:cNvPr id="62" name="Picture 6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64DBCF-D99F-004F-8DE4-7E6182B35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12070" r="17789" b="69646"/>
          <a:stretch/>
        </p:blipFill>
        <p:spPr>
          <a:xfrm>
            <a:off x="6665046" y="1351866"/>
            <a:ext cx="716865" cy="198893"/>
          </a:xfrm>
          <a:prstGeom prst="rect">
            <a:avLst/>
          </a:prstGeom>
        </p:spPr>
      </p:pic>
      <p:pic>
        <p:nvPicPr>
          <p:cNvPr id="63" name="Picture 6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1897E4-91C2-A14E-AAD8-3442EEE2E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3471" r="60793" b="28431"/>
          <a:stretch/>
        </p:blipFill>
        <p:spPr>
          <a:xfrm>
            <a:off x="7763078" y="1124409"/>
            <a:ext cx="357466" cy="537840"/>
          </a:xfrm>
          <a:prstGeom prst="rect">
            <a:avLst/>
          </a:prstGeom>
        </p:spPr>
      </p:pic>
      <p:pic>
        <p:nvPicPr>
          <p:cNvPr id="64" name="Picture 6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77F581-93A8-8B43-B0F2-7DFE1CE5D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6705590" y="1948808"/>
            <a:ext cx="616213" cy="3910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4C7B92E-B7B8-274C-9D95-CDBCB70CD63C}"/>
              </a:ext>
            </a:extLst>
          </p:cNvPr>
          <p:cNvSpPr txBox="1"/>
          <p:nvPr/>
        </p:nvSpPr>
        <p:spPr>
          <a:xfrm>
            <a:off x="6972422" y="1700971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Long Only</a:t>
            </a:r>
            <a:endParaRPr lang="en-ES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56BB66-259D-094B-BE5F-00A645202404}"/>
              </a:ext>
            </a:extLst>
          </p:cNvPr>
          <p:cNvSpPr txBox="1"/>
          <p:nvPr/>
        </p:nvSpPr>
        <p:spPr>
          <a:xfrm>
            <a:off x="7099939" y="4417349"/>
            <a:ext cx="786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Free style</a:t>
            </a:r>
            <a:endParaRPr lang="en-ES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DE8EBA-B6A8-994A-A64D-8C2E2A14196E}"/>
              </a:ext>
            </a:extLst>
          </p:cNvPr>
          <p:cNvSpPr txBox="1"/>
          <p:nvPr/>
        </p:nvSpPr>
        <p:spPr>
          <a:xfrm>
            <a:off x="7082016" y="3377135"/>
            <a:ext cx="82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Short only</a:t>
            </a:r>
            <a:endParaRPr lang="en-ES" sz="12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F90A57B-DF9F-C04D-922E-4414381FDB1A}"/>
              </a:ext>
            </a:extLst>
          </p:cNvPr>
          <p:cNvGrpSpPr/>
          <p:nvPr/>
        </p:nvGrpSpPr>
        <p:grpSpPr>
          <a:xfrm>
            <a:off x="1458221" y="2808889"/>
            <a:ext cx="723438" cy="490053"/>
            <a:chOff x="4907424" y="3828642"/>
            <a:chExt cx="821525" cy="593021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65D64D9-66B4-5644-9A36-03CACD18830B}"/>
                </a:ext>
              </a:extLst>
            </p:cNvPr>
            <p:cNvSpPr/>
            <p:nvPr/>
          </p:nvSpPr>
          <p:spPr>
            <a:xfrm>
              <a:off x="4907424" y="3828642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8FE39F9-7C38-9D4B-888C-35FC5FB2BE3E}"/>
                </a:ext>
              </a:extLst>
            </p:cNvPr>
            <p:cNvSpPr/>
            <p:nvPr/>
          </p:nvSpPr>
          <p:spPr>
            <a:xfrm>
              <a:off x="4935424" y="3981042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ln w="254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1649F216-406A-154A-8C5C-7679C0A4FB7D}"/>
                </a:ext>
              </a:extLst>
            </p:cNvPr>
            <p:cNvSpPr/>
            <p:nvPr/>
          </p:nvSpPr>
          <p:spPr>
            <a:xfrm>
              <a:off x="5185170" y="4000658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0D53660-B7D3-B342-82D1-DBF99BA087B8}"/>
                </a:ext>
              </a:extLst>
            </p:cNvPr>
            <p:cNvSpPr/>
            <p:nvPr/>
          </p:nvSpPr>
          <p:spPr>
            <a:xfrm>
              <a:off x="5002159" y="4098062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A2244-6AFD-2842-8C3A-5B960F45FDF9}"/>
              </a:ext>
            </a:extLst>
          </p:cNvPr>
          <p:cNvCxnSpPr/>
          <p:nvPr/>
        </p:nvCxnSpPr>
        <p:spPr>
          <a:xfrm flipH="1">
            <a:off x="7444634" y="1222782"/>
            <a:ext cx="209725" cy="445555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B96FA5-4974-5147-9D41-2B7E35C73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12070" r="17789" b="69646"/>
          <a:stretch/>
        </p:blipFill>
        <p:spPr>
          <a:xfrm>
            <a:off x="6610338" y="2320749"/>
            <a:ext cx="716865" cy="198893"/>
          </a:xfrm>
          <a:prstGeom prst="rect">
            <a:avLst/>
          </a:prstGeom>
        </p:spPr>
      </p:pic>
      <p:pic>
        <p:nvPicPr>
          <p:cNvPr id="79" name="Picture 7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B845BB-AF7A-E749-A50E-3F37B0A0C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3471" r="60793" b="28431"/>
          <a:stretch/>
        </p:blipFill>
        <p:spPr>
          <a:xfrm>
            <a:off x="7505071" y="2084992"/>
            <a:ext cx="325061" cy="48908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6C620029-21EA-024E-BFD1-51F0F08FC6BA}"/>
              </a:ext>
            </a:extLst>
          </p:cNvPr>
          <p:cNvSpPr txBox="1"/>
          <p:nvPr/>
        </p:nvSpPr>
        <p:spPr>
          <a:xfrm>
            <a:off x="6910252" y="2549819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Long &amp; Short</a:t>
            </a:r>
            <a:endParaRPr lang="en-ES" sz="12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1507C40-0284-DB4E-B442-AC92127B0714}"/>
              </a:ext>
            </a:extLst>
          </p:cNvPr>
          <p:cNvCxnSpPr/>
          <p:nvPr/>
        </p:nvCxnSpPr>
        <p:spPr>
          <a:xfrm flipH="1">
            <a:off x="7339424" y="2095619"/>
            <a:ext cx="209725" cy="445555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E5D3EC-0E9A-E342-BF6C-EAA9B3CBF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7652136" y="1941180"/>
            <a:ext cx="616213" cy="391003"/>
          </a:xfrm>
          <a:prstGeom prst="rect">
            <a:avLst/>
          </a:prstGeom>
        </p:spPr>
      </p:pic>
      <p:pic>
        <p:nvPicPr>
          <p:cNvPr id="83" name="Picture 8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A703C4-4CD6-BA4B-B654-D23FFF817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7109172" y="2889915"/>
            <a:ext cx="747567" cy="474351"/>
          </a:xfrm>
          <a:prstGeom prst="rect">
            <a:avLst/>
          </a:prstGeom>
        </p:spPr>
      </p:pic>
      <p:pic>
        <p:nvPicPr>
          <p:cNvPr id="84" name="Picture 8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DC2F31-08CD-8447-AE36-A0C7AB662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6841866" y="3769737"/>
            <a:ext cx="616213" cy="391003"/>
          </a:xfrm>
          <a:prstGeom prst="rect">
            <a:avLst/>
          </a:prstGeom>
        </p:spPr>
      </p:pic>
      <p:pic>
        <p:nvPicPr>
          <p:cNvPr id="85" name="Picture 8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8AFE2-D5C7-6E4D-82F1-81E6CC997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12070" r="17789" b="69646"/>
          <a:stretch/>
        </p:blipFill>
        <p:spPr>
          <a:xfrm>
            <a:off x="6918730" y="4176476"/>
            <a:ext cx="716865" cy="198893"/>
          </a:xfrm>
          <a:prstGeom prst="rect">
            <a:avLst/>
          </a:prstGeom>
        </p:spPr>
      </p:pic>
      <p:pic>
        <p:nvPicPr>
          <p:cNvPr id="86" name="Picture 8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11DE03-FB48-D941-9239-36C2D939F5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3471" r="60793" b="28431"/>
          <a:stretch/>
        </p:blipFill>
        <p:spPr>
          <a:xfrm>
            <a:off x="7600547" y="3979356"/>
            <a:ext cx="325061" cy="489084"/>
          </a:xfrm>
          <a:prstGeom prst="rect">
            <a:avLst/>
          </a:prstGeom>
        </p:spPr>
      </p:pic>
      <p:pic>
        <p:nvPicPr>
          <p:cNvPr id="87" name="Picture 86" descr="A picture containing text&#10;&#10;Description automatically generated">
            <a:extLst>
              <a:ext uri="{FF2B5EF4-FFF2-40B4-BE49-F238E27FC236}">
                <a16:creationId xmlns:a16="http://schemas.microsoft.com/office/drawing/2014/main" id="{742F22F1-B2B9-F042-B99A-27FC170084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9764" r="66553" b="29915"/>
          <a:stretch/>
        </p:blipFill>
        <p:spPr>
          <a:xfrm>
            <a:off x="446856" y="2949858"/>
            <a:ext cx="238863" cy="744892"/>
          </a:xfrm>
          <a:prstGeom prst="rect">
            <a:avLst/>
          </a:prstGeom>
        </p:spPr>
      </p:pic>
      <p:pic>
        <p:nvPicPr>
          <p:cNvPr id="88" name="Picture 87" descr="A picture containing text&#10;&#10;Description automatically generated">
            <a:extLst>
              <a:ext uri="{FF2B5EF4-FFF2-40B4-BE49-F238E27FC236}">
                <a16:creationId xmlns:a16="http://schemas.microsoft.com/office/drawing/2014/main" id="{01E293D1-8EEA-FC42-977F-BE053CC2BA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8843" r="44747" b="25517"/>
          <a:stretch/>
        </p:blipFill>
        <p:spPr>
          <a:xfrm>
            <a:off x="1946445" y="1824822"/>
            <a:ext cx="211578" cy="411517"/>
          </a:xfrm>
          <a:prstGeom prst="rect">
            <a:avLst/>
          </a:prstGeom>
        </p:spPr>
      </p:pic>
      <p:pic>
        <p:nvPicPr>
          <p:cNvPr id="89" name="Picture 88" descr="A picture containing text&#10;&#10;Description automatically generated">
            <a:extLst>
              <a:ext uri="{FF2B5EF4-FFF2-40B4-BE49-F238E27FC236}">
                <a16:creationId xmlns:a16="http://schemas.microsoft.com/office/drawing/2014/main" id="{282AF53D-3FDD-FD41-A025-0BDE2606D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9764" r="66553" b="29915"/>
          <a:stretch/>
        </p:blipFill>
        <p:spPr>
          <a:xfrm>
            <a:off x="450068" y="1547645"/>
            <a:ext cx="238863" cy="744892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64E69B66-7C41-E347-8940-36B77F3B5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97" y="3625890"/>
            <a:ext cx="325061" cy="491759"/>
          </a:xfrm>
          <a:prstGeom prst="rect">
            <a:avLst/>
          </a:prstGeom>
        </p:spPr>
      </p:pic>
      <p:sp>
        <p:nvSpPr>
          <p:cNvPr id="24" name="Can 23">
            <a:extLst>
              <a:ext uri="{FF2B5EF4-FFF2-40B4-BE49-F238E27FC236}">
                <a16:creationId xmlns:a16="http://schemas.microsoft.com/office/drawing/2014/main" id="{6614E4C7-E290-F44A-A3AC-2E4FA221F04B}"/>
              </a:ext>
            </a:extLst>
          </p:cNvPr>
          <p:cNvSpPr/>
          <p:nvPr/>
        </p:nvSpPr>
        <p:spPr>
          <a:xfrm>
            <a:off x="7763077" y="3702357"/>
            <a:ext cx="256798" cy="262881"/>
          </a:xfrm>
          <a:prstGeom prst="can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9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BD3B-B2BD-194E-9EBF-14C3A781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for All Transcripts evaluations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53A95-050D-B141-B0F5-F1E91D5E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DADC5-2ED5-6645-90F0-FEE0C1C2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AFA62-205E-294F-8C0A-667F1C02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30</a:t>
            </a:fld>
            <a:endParaRPr lang="en-US" noProof="1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E2A45AB1-9A09-214C-AAB2-FB5D42572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0"/>
          <a:stretch/>
        </p:blipFill>
        <p:spPr>
          <a:xfrm>
            <a:off x="571227" y="796705"/>
            <a:ext cx="3930887" cy="3385996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A6690038-4977-DC4C-A337-4D14A8122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90"/>
          <a:stretch/>
        </p:blipFill>
        <p:spPr>
          <a:xfrm>
            <a:off x="4572000" y="796705"/>
            <a:ext cx="3930887" cy="273113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5B7EAD22-FF9D-8B49-ADF0-D7EF3A765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78"/>
          <a:stretch/>
        </p:blipFill>
        <p:spPr>
          <a:xfrm>
            <a:off x="4572000" y="1039180"/>
            <a:ext cx="3930887" cy="17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85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6943112" cy="526862"/>
          </a:xfrm>
        </p:spPr>
        <p:txBody>
          <a:bodyPr>
            <a:normAutofit/>
          </a:bodyPr>
          <a:lstStyle/>
          <a:p>
            <a:r>
              <a:rPr lang="en-US" dirty="0"/>
              <a:t>FSM: 5’ reference support vs 3’ reference support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31</a:t>
            </a:fld>
            <a:endParaRPr lang="en-US" noProof="1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7FB171F-6750-8346-9252-68DC814A3B4D}"/>
              </a:ext>
            </a:extLst>
          </p:cNvPr>
          <p:cNvSpPr txBox="1"/>
          <p:nvPr/>
        </p:nvSpPr>
        <p:spPr>
          <a:xfrm>
            <a:off x="0" y="890947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A30EBD-08A3-4747-8AEE-8983EE52B2BA}"/>
              </a:ext>
            </a:extLst>
          </p:cNvPr>
          <p:cNvSpPr txBox="1"/>
          <p:nvPr/>
        </p:nvSpPr>
        <p:spPr>
          <a:xfrm>
            <a:off x="8079641" y="4365333"/>
            <a:ext cx="832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87E0A3-DB59-D54E-9C96-D0F88271C10E}"/>
              </a:ext>
            </a:extLst>
          </p:cNvPr>
          <p:cNvSpPr txBox="1"/>
          <p:nvPr/>
        </p:nvSpPr>
        <p:spPr>
          <a:xfrm>
            <a:off x="8079641" y="2308133"/>
            <a:ext cx="78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03268A8-CDD7-AE4E-B7A3-995567619E93}"/>
              </a:ext>
            </a:extLst>
          </p:cNvPr>
          <p:cNvGrpSpPr/>
          <p:nvPr/>
        </p:nvGrpSpPr>
        <p:grpSpPr>
          <a:xfrm>
            <a:off x="24130" y="1109020"/>
            <a:ext cx="5350459" cy="3393719"/>
            <a:chOff x="24130" y="1109020"/>
            <a:chExt cx="5350459" cy="3393719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7E28FF2-7BC4-3F49-9A7B-1B9D4124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" y="1109020"/>
              <a:ext cx="5350459" cy="3393719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F3380F1-7BBB-0940-BC6E-CCCACDFE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38" t="41674" r="56124" b="55452"/>
            <a:stretch/>
          </p:blipFill>
          <p:spPr>
            <a:xfrm>
              <a:off x="4448763" y="2520950"/>
              <a:ext cx="465227" cy="101266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0BF9F87-A980-3F4E-8785-D6BA6C3B9917}"/>
              </a:ext>
            </a:extLst>
          </p:cNvPr>
          <p:cNvGrpSpPr/>
          <p:nvPr/>
        </p:nvGrpSpPr>
        <p:grpSpPr>
          <a:xfrm>
            <a:off x="5598234" y="803520"/>
            <a:ext cx="3177840" cy="2015658"/>
            <a:chOff x="5598234" y="803520"/>
            <a:chExt cx="3177840" cy="201565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86764BE-8E6E-4A4C-8B27-0383CA1B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8234" y="803520"/>
              <a:ext cx="3177840" cy="201565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EC21FFD-D9D6-8348-88AC-24E1E946A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39" t="41616" r="55762" b="55325"/>
            <a:stretch/>
          </p:blipFill>
          <p:spPr>
            <a:xfrm>
              <a:off x="8248335" y="1641476"/>
              <a:ext cx="273365" cy="60324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761455E2-0905-314A-93A5-74198AF350D5}"/>
              </a:ext>
            </a:extLst>
          </p:cNvPr>
          <p:cNvGrpSpPr/>
          <p:nvPr/>
        </p:nvGrpSpPr>
        <p:grpSpPr>
          <a:xfrm>
            <a:off x="5598234" y="2851967"/>
            <a:ext cx="3177839" cy="2015658"/>
            <a:chOff x="5598234" y="2851967"/>
            <a:chExt cx="3177839" cy="201565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0A1D57B-F4C2-3B40-A3ED-2407C6A87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8234" y="2851967"/>
              <a:ext cx="3177839" cy="2015658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BBCCD3F-34F3-6B4F-97E7-404E85EA3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639" t="41616" r="55762" b="55325"/>
            <a:stretch/>
          </p:blipFill>
          <p:spPr>
            <a:xfrm>
              <a:off x="8241985" y="3686176"/>
              <a:ext cx="273365" cy="60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847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55212" cy="526862"/>
          </a:xfrm>
        </p:spPr>
        <p:txBody>
          <a:bodyPr>
            <a:normAutofit/>
          </a:bodyPr>
          <a:lstStyle/>
          <a:p>
            <a:r>
              <a:rPr lang="en-US" dirty="0"/>
              <a:t>FSM: CAGE support vs. </a:t>
            </a:r>
            <a:r>
              <a:rPr lang="en-US" dirty="0" err="1"/>
              <a:t>polyA</a:t>
            </a:r>
            <a:r>
              <a:rPr lang="en-US" dirty="0"/>
              <a:t> support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32</a:t>
            </a:fld>
            <a:endParaRPr lang="en-US" noProof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3CFE05-1F4B-B140-B09E-FE48C1ED0A62}"/>
              </a:ext>
            </a:extLst>
          </p:cNvPr>
          <p:cNvSpPr txBox="1"/>
          <p:nvPr/>
        </p:nvSpPr>
        <p:spPr>
          <a:xfrm>
            <a:off x="24130" y="879626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FF52BF-28B1-D144-9D64-7996CFBD83D2}"/>
              </a:ext>
            </a:extLst>
          </p:cNvPr>
          <p:cNvSpPr txBox="1"/>
          <p:nvPr/>
        </p:nvSpPr>
        <p:spPr>
          <a:xfrm>
            <a:off x="8079641" y="4365333"/>
            <a:ext cx="832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068985-8616-004D-9D9B-88C4C19A5509}"/>
              </a:ext>
            </a:extLst>
          </p:cNvPr>
          <p:cNvSpPr txBox="1"/>
          <p:nvPr/>
        </p:nvSpPr>
        <p:spPr>
          <a:xfrm>
            <a:off x="8079641" y="2308133"/>
            <a:ext cx="78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E778757-396C-A547-B0B1-3DACCDD045E0}"/>
              </a:ext>
            </a:extLst>
          </p:cNvPr>
          <p:cNvGrpSpPr/>
          <p:nvPr/>
        </p:nvGrpSpPr>
        <p:grpSpPr>
          <a:xfrm>
            <a:off x="-1" y="1156625"/>
            <a:ext cx="5460977" cy="3463820"/>
            <a:chOff x="-1" y="1156625"/>
            <a:chExt cx="5460977" cy="346382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A59815-F9BB-7E4E-A229-4DD00D22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156625"/>
              <a:ext cx="5460977" cy="346382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9FBE114-5044-234E-85E0-A5FBD7F46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38" t="41503" r="56124" b="55452"/>
            <a:stretch/>
          </p:blipFill>
          <p:spPr>
            <a:xfrm>
              <a:off x="4540640" y="2590898"/>
              <a:ext cx="465227" cy="107283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0F852AE-FDFA-5148-9AC4-ABBC46A245D5}"/>
              </a:ext>
            </a:extLst>
          </p:cNvPr>
          <p:cNvGrpSpPr/>
          <p:nvPr/>
        </p:nvGrpSpPr>
        <p:grpSpPr>
          <a:xfrm>
            <a:off x="5599604" y="2804843"/>
            <a:ext cx="3311533" cy="2100458"/>
            <a:chOff x="5599604" y="2804843"/>
            <a:chExt cx="3311533" cy="210045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A5BBBEE-8734-DD41-861E-0A25EF968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9604" y="2804843"/>
              <a:ext cx="3311533" cy="210045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A5BEA46-52C8-FB41-80FC-489EEEF43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39" t="41941" r="56099" b="55396"/>
            <a:stretch/>
          </p:blipFill>
          <p:spPr>
            <a:xfrm>
              <a:off x="8356285" y="3683000"/>
              <a:ext cx="276540" cy="55604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43DAE1C-97EE-E64C-BB26-CE46498E6E5B}"/>
              </a:ext>
            </a:extLst>
          </p:cNvPr>
          <p:cNvGrpSpPr/>
          <p:nvPr/>
        </p:nvGrpSpPr>
        <p:grpSpPr>
          <a:xfrm>
            <a:off x="5599851" y="722512"/>
            <a:ext cx="3311286" cy="2100302"/>
            <a:chOff x="5599851" y="722512"/>
            <a:chExt cx="3311286" cy="210030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098AF60-776A-814F-8B36-0E0390AD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9851" y="722512"/>
              <a:ext cx="3311286" cy="210030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B0FB9C1-4715-EC45-9546-6C1AFC879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639" t="41941" r="56099" b="55396"/>
            <a:stretch/>
          </p:blipFill>
          <p:spPr>
            <a:xfrm>
              <a:off x="8356285" y="1606431"/>
              <a:ext cx="276540" cy="55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9987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55212" cy="526862"/>
          </a:xfrm>
        </p:spPr>
        <p:txBody>
          <a:bodyPr>
            <a:normAutofit/>
          </a:bodyPr>
          <a:lstStyle/>
          <a:p>
            <a:r>
              <a:rPr lang="en-US" dirty="0"/>
              <a:t>ISM: CAGE support vs. </a:t>
            </a:r>
            <a:r>
              <a:rPr lang="en-US" dirty="0" err="1"/>
              <a:t>polyA</a:t>
            </a:r>
            <a:r>
              <a:rPr lang="en-US" dirty="0"/>
              <a:t> support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33</a:t>
            </a:fld>
            <a:endParaRPr lang="en-US" noProof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3CFE05-1F4B-B140-B09E-FE48C1ED0A62}"/>
              </a:ext>
            </a:extLst>
          </p:cNvPr>
          <p:cNvSpPr txBox="1"/>
          <p:nvPr/>
        </p:nvSpPr>
        <p:spPr>
          <a:xfrm>
            <a:off x="24130" y="879626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FF52BF-28B1-D144-9D64-7996CFBD83D2}"/>
              </a:ext>
            </a:extLst>
          </p:cNvPr>
          <p:cNvSpPr txBox="1"/>
          <p:nvPr/>
        </p:nvSpPr>
        <p:spPr>
          <a:xfrm>
            <a:off x="8079641" y="4365333"/>
            <a:ext cx="832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068985-8616-004D-9D9B-88C4C19A5509}"/>
              </a:ext>
            </a:extLst>
          </p:cNvPr>
          <p:cNvSpPr txBox="1"/>
          <p:nvPr/>
        </p:nvSpPr>
        <p:spPr>
          <a:xfrm>
            <a:off x="8079641" y="2308133"/>
            <a:ext cx="78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BA6EF59-50D4-A444-819F-7FE15FFFF04F}"/>
              </a:ext>
            </a:extLst>
          </p:cNvPr>
          <p:cNvGrpSpPr/>
          <p:nvPr/>
        </p:nvGrpSpPr>
        <p:grpSpPr>
          <a:xfrm>
            <a:off x="24130" y="1160380"/>
            <a:ext cx="5436846" cy="3448514"/>
            <a:chOff x="24130" y="1160380"/>
            <a:chExt cx="5436846" cy="3448514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1D71240-A18B-E340-8EDF-F7A85576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" y="1160380"/>
              <a:ext cx="5436846" cy="3448514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3DDF15F-148C-994E-8AB2-0FCF4C74B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38" t="41503" r="56124" b="55452"/>
            <a:stretch/>
          </p:blipFill>
          <p:spPr>
            <a:xfrm>
              <a:off x="4552752" y="2590898"/>
              <a:ext cx="465227" cy="107283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34CBA907-7554-B44F-A3D3-53A66CA7EC69}"/>
              </a:ext>
            </a:extLst>
          </p:cNvPr>
          <p:cNvGrpSpPr/>
          <p:nvPr/>
        </p:nvGrpSpPr>
        <p:grpSpPr>
          <a:xfrm>
            <a:off x="5598411" y="2822656"/>
            <a:ext cx="3302309" cy="2094608"/>
            <a:chOff x="5598411" y="2822656"/>
            <a:chExt cx="3302309" cy="2094608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8A9D47E-9B4F-944D-9522-890084B2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8411" y="2822656"/>
              <a:ext cx="3302309" cy="2094608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97CE74B4-C83F-F147-9684-80CC79A71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39" t="41941" r="55599" b="55474"/>
            <a:stretch/>
          </p:blipFill>
          <p:spPr>
            <a:xfrm>
              <a:off x="8343585" y="3702049"/>
              <a:ext cx="295590" cy="53975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C6AE544-052E-8840-A750-CDBEB58D5DE7}"/>
              </a:ext>
            </a:extLst>
          </p:cNvPr>
          <p:cNvGrpSpPr/>
          <p:nvPr/>
        </p:nvGrpSpPr>
        <p:grpSpPr>
          <a:xfrm>
            <a:off x="5599604" y="722355"/>
            <a:ext cx="3311286" cy="2100301"/>
            <a:chOff x="5599604" y="722355"/>
            <a:chExt cx="3311286" cy="2100301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6ACD83F-D79F-904E-A716-31A87CE2F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9604" y="722355"/>
              <a:ext cx="3311286" cy="210030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7E083B9-311C-614E-856A-94AADB385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639" t="41941" r="55599" b="55474"/>
            <a:stretch/>
          </p:blipFill>
          <p:spPr>
            <a:xfrm>
              <a:off x="8349935" y="1604380"/>
              <a:ext cx="295590" cy="5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701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55212" cy="526862"/>
          </a:xfrm>
        </p:spPr>
        <p:txBody>
          <a:bodyPr>
            <a:normAutofit/>
          </a:bodyPr>
          <a:lstStyle/>
          <a:p>
            <a:r>
              <a:rPr lang="en-US" dirty="0"/>
              <a:t>% NIC SNTM vs % NNC SNTM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34</a:t>
            </a:fld>
            <a:endParaRPr lang="en-US" noProof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3CFE05-1F4B-B140-B09E-FE48C1ED0A62}"/>
              </a:ext>
            </a:extLst>
          </p:cNvPr>
          <p:cNvSpPr txBox="1"/>
          <p:nvPr/>
        </p:nvSpPr>
        <p:spPr>
          <a:xfrm>
            <a:off x="24130" y="879626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FF52BF-28B1-D144-9D64-7996CFBD83D2}"/>
              </a:ext>
            </a:extLst>
          </p:cNvPr>
          <p:cNvSpPr txBox="1"/>
          <p:nvPr/>
        </p:nvSpPr>
        <p:spPr>
          <a:xfrm>
            <a:off x="8079641" y="4365333"/>
            <a:ext cx="832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068985-8616-004D-9D9B-88C4C19A5509}"/>
              </a:ext>
            </a:extLst>
          </p:cNvPr>
          <p:cNvSpPr txBox="1"/>
          <p:nvPr/>
        </p:nvSpPr>
        <p:spPr>
          <a:xfrm>
            <a:off x="8079641" y="2308133"/>
            <a:ext cx="78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F94B1A0-5DB7-B84F-9CED-6537A5614CE7}"/>
              </a:ext>
            </a:extLst>
          </p:cNvPr>
          <p:cNvGrpSpPr/>
          <p:nvPr/>
        </p:nvGrpSpPr>
        <p:grpSpPr>
          <a:xfrm>
            <a:off x="24131" y="1147651"/>
            <a:ext cx="5436846" cy="3448514"/>
            <a:chOff x="24131" y="1147651"/>
            <a:chExt cx="5436846" cy="344851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45BEC8D-1332-2544-833B-469EDC146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1" y="1147651"/>
              <a:ext cx="5436846" cy="344851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960F68A-6882-234E-91AA-6FC177CFD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38" t="41503" r="56124" b="55452"/>
            <a:stretch/>
          </p:blipFill>
          <p:spPr>
            <a:xfrm>
              <a:off x="4552752" y="2581373"/>
              <a:ext cx="465227" cy="107283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1D8CE94-AD3A-DB4A-8BB1-9A2DED69AF55}"/>
              </a:ext>
            </a:extLst>
          </p:cNvPr>
          <p:cNvGrpSpPr/>
          <p:nvPr/>
        </p:nvGrpSpPr>
        <p:grpSpPr>
          <a:xfrm>
            <a:off x="5580772" y="2805001"/>
            <a:ext cx="3302310" cy="2094608"/>
            <a:chOff x="5580772" y="2805001"/>
            <a:chExt cx="3302310" cy="209460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D28BA1B-535C-2045-BEF6-3428F9379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772" y="2805001"/>
              <a:ext cx="3302310" cy="2094608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71A9FF9-0AED-8A44-9641-64D8725B2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39" t="41941" r="55599" b="55474"/>
            <a:stretch/>
          </p:blipFill>
          <p:spPr>
            <a:xfrm>
              <a:off x="8326446" y="3682999"/>
              <a:ext cx="295590" cy="53975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668A5AF-C7EE-DC4F-B179-CF71B0345C25}"/>
              </a:ext>
            </a:extLst>
          </p:cNvPr>
          <p:cNvGrpSpPr/>
          <p:nvPr/>
        </p:nvGrpSpPr>
        <p:grpSpPr>
          <a:xfrm>
            <a:off x="5616050" y="722356"/>
            <a:ext cx="3302309" cy="2094608"/>
            <a:chOff x="5616050" y="722356"/>
            <a:chExt cx="3302309" cy="209460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C13DFAE-AE45-E440-872F-992EC932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6050" y="722356"/>
              <a:ext cx="3302309" cy="209460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78EF170-EBCC-B940-A83F-40DCE1813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639" t="41941" r="55599" b="55474"/>
            <a:stretch/>
          </p:blipFill>
          <p:spPr>
            <a:xfrm>
              <a:off x="8357715" y="1600803"/>
              <a:ext cx="295590" cy="5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7359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55212" cy="526862"/>
          </a:xfrm>
        </p:spPr>
        <p:txBody>
          <a:bodyPr>
            <a:normAutofit/>
          </a:bodyPr>
          <a:lstStyle/>
          <a:p>
            <a:r>
              <a:rPr lang="en-US" dirty="0"/>
              <a:t>NNC: % Full Illumina support vs Non canonical SJ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35</a:t>
            </a:fld>
            <a:endParaRPr lang="en-US" noProof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3CFE05-1F4B-B140-B09E-FE48C1ED0A62}"/>
              </a:ext>
            </a:extLst>
          </p:cNvPr>
          <p:cNvSpPr txBox="1"/>
          <p:nvPr/>
        </p:nvSpPr>
        <p:spPr>
          <a:xfrm>
            <a:off x="24130" y="879626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FF52BF-28B1-D144-9D64-7996CFBD83D2}"/>
              </a:ext>
            </a:extLst>
          </p:cNvPr>
          <p:cNvSpPr txBox="1"/>
          <p:nvPr/>
        </p:nvSpPr>
        <p:spPr>
          <a:xfrm>
            <a:off x="8079641" y="4365333"/>
            <a:ext cx="832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068985-8616-004D-9D9B-88C4C19A5509}"/>
              </a:ext>
            </a:extLst>
          </p:cNvPr>
          <p:cNvSpPr txBox="1"/>
          <p:nvPr/>
        </p:nvSpPr>
        <p:spPr>
          <a:xfrm>
            <a:off x="8079641" y="2308133"/>
            <a:ext cx="78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D1E7A21-7BC8-F747-BA23-CA460AADC399}"/>
              </a:ext>
            </a:extLst>
          </p:cNvPr>
          <p:cNvGrpSpPr/>
          <p:nvPr/>
        </p:nvGrpSpPr>
        <p:grpSpPr>
          <a:xfrm>
            <a:off x="36023" y="1145386"/>
            <a:ext cx="5436846" cy="3409548"/>
            <a:chOff x="36023" y="1145386"/>
            <a:chExt cx="5436846" cy="3409548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438DDD53-5114-D849-B33C-B862CA316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23" y="1145386"/>
              <a:ext cx="5436846" cy="34095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8021D40-E014-3B42-9EFE-5CDE3073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38" t="41503" r="55891" b="55426"/>
            <a:stretch/>
          </p:blipFill>
          <p:spPr>
            <a:xfrm>
              <a:off x="4572000" y="2557430"/>
              <a:ext cx="450620" cy="101548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22565E79-9AFE-E04B-A39F-9EA2585B2180}"/>
              </a:ext>
            </a:extLst>
          </p:cNvPr>
          <p:cNvGrpSpPr/>
          <p:nvPr/>
        </p:nvGrpSpPr>
        <p:grpSpPr>
          <a:xfrm>
            <a:off x="5616050" y="722356"/>
            <a:ext cx="3307774" cy="2098074"/>
            <a:chOff x="5616050" y="722356"/>
            <a:chExt cx="3307774" cy="209807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C038DE4-AC47-2243-9D55-2B59222D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6050" y="722356"/>
              <a:ext cx="3307774" cy="2098074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24067EE-3694-684B-818A-054DA3B3B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39" t="41941" r="55599" b="55474"/>
            <a:stretch/>
          </p:blipFill>
          <p:spPr>
            <a:xfrm>
              <a:off x="8357715" y="1600803"/>
              <a:ext cx="295590" cy="53975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92A3BF1-88D8-C546-A4AD-9B752E1CDC4A}"/>
              </a:ext>
            </a:extLst>
          </p:cNvPr>
          <p:cNvGrpSpPr/>
          <p:nvPr/>
        </p:nvGrpSpPr>
        <p:grpSpPr>
          <a:xfrm>
            <a:off x="5580772" y="2801535"/>
            <a:ext cx="3307774" cy="2098074"/>
            <a:chOff x="5580772" y="2801535"/>
            <a:chExt cx="3307774" cy="20980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382D9FD-EE49-DF44-9D6A-20605B2D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772" y="2801535"/>
              <a:ext cx="3307774" cy="209807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8CACA4D-7900-2442-9210-CFDDD2CB9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639" t="41941" r="55599" b="55474"/>
            <a:stretch/>
          </p:blipFill>
          <p:spPr>
            <a:xfrm>
              <a:off x="8326446" y="3679982"/>
              <a:ext cx="295590" cy="5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065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659208"/>
            <a:ext cx="9144000" cy="1354117"/>
          </a:xfrm>
        </p:spPr>
        <p:txBody>
          <a:bodyPr anchor="ctr">
            <a:normAutofit/>
          </a:bodyPr>
          <a:lstStyle/>
          <a:p>
            <a:r>
              <a:rPr lang="es-ES" dirty="0" err="1">
                <a:solidFill>
                  <a:schemeClr val="tx2"/>
                </a:solidFill>
              </a:rPr>
              <a:t>Comparative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evaluation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for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SIRVs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3" name="Google Shape;272;p51">
            <a:extLst>
              <a:ext uri="{FF2B5EF4-FFF2-40B4-BE49-F238E27FC236}">
                <a16:creationId xmlns:a16="http://schemas.microsoft.com/office/drawing/2014/main" id="{D80F8C8A-1659-FF4D-A8A4-8C5B0BD44D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965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 for SIRVs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37</a:t>
            </a:fld>
            <a:endParaRPr lang="en-US" noProof="1"/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8A071D25-B2A1-6C49-9C6C-F399C285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4" y="737855"/>
            <a:ext cx="5777594" cy="41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7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reported</a:t>
            </a:r>
            <a:r>
              <a:rPr lang="es-ES_tradnl" dirty="0"/>
              <a:t> </a:t>
            </a:r>
            <a:r>
              <a:rPr lang="es-ES_tradnl" dirty="0" err="1"/>
              <a:t>SIRVs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38</a:t>
            </a:fld>
            <a:endParaRPr lang="en-US" noProof="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9A983F-BDB9-6B41-8FA8-3DDC0093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588" y="3032649"/>
            <a:ext cx="3514411" cy="15315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1EC514-56D8-654F-8568-E07CD178A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97" y="1501060"/>
            <a:ext cx="3514411" cy="153158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3353572-3ADA-EF41-8654-A0AB08ABAB25}"/>
              </a:ext>
            </a:extLst>
          </p:cNvPr>
          <p:cNvSpPr txBox="1"/>
          <p:nvPr/>
        </p:nvSpPr>
        <p:spPr>
          <a:xfrm>
            <a:off x="160546" y="1472859"/>
            <a:ext cx="1118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WTC11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C55A7D4-C9E8-794F-8577-B928337BDCDB}"/>
              </a:ext>
            </a:extLst>
          </p:cNvPr>
          <p:cNvSpPr txBox="1"/>
          <p:nvPr/>
        </p:nvSpPr>
        <p:spPr>
          <a:xfrm>
            <a:off x="5629588" y="4548877"/>
            <a:ext cx="11330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Human H1 mix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3B29B0C-D9C5-1944-A76F-4C457FCCC65E}"/>
              </a:ext>
            </a:extLst>
          </p:cNvPr>
          <p:cNvSpPr txBox="1"/>
          <p:nvPr/>
        </p:nvSpPr>
        <p:spPr>
          <a:xfrm>
            <a:off x="5629588" y="1253084"/>
            <a:ext cx="11330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/>
              <a:t>Mouse ES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897D028-41DC-6741-B7F4-02E6F755B080}"/>
              </a:ext>
            </a:extLst>
          </p:cNvPr>
          <p:cNvGrpSpPr/>
          <p:nvPr/>
        </p:nvGrpSpPr>
        <p:grpSpPr>
          <a:xfrm>
            <a:off x="0" y="1749858"/>
            <a:ext cx="5642797" cy="2459145"/>
            <a:chOff x="0" y="1749858"/>
            <a:chExt cx="5642797" cy="245914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33D0261-ABC1-E04E-BC32-774192C36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49858"/>
              <a:ext cx="5642797" cy="2459145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F12D26C-05B4-234C-AF74-E8FA798CB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763" t="14094" r="43150" b="80913"/>
            <a:stretch/>
          </p:blipFill>
          <p:spPr>
            <a:xfrm>
              <a:off x="3673646" y="2184598"/>
              <a:ext cx="507765" cy="152993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02DD04D-BB7D-BC45-8516-61C9EDD0CB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63" t="14094" r="43150" b="80913"/>
          <a:stretch/>
        </p:blipFill>
        <p:spPr>
          <a:xfrm>
            <a:off x="7928370" y="1768221"/>
            <a:ext cx="339330" cy="1022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68F3789-3548-2042-B033-623395A40B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763" t="14094" r="43150" b="80913"/>
          <a:stretch/>
        </p:blipFill>
        <p:spPr>
          <a:xfrm>
            <a:off x="7917978" y="3303274"/>
            <a:ext cx="339330" cy="10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2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55212" cy="526862"/>
          </a:xfrm>
        </p:spPr>
        <p:txBody>
          <a:bodyPr>
            <a:normAutofit/>
          </a:bodyPr>
          <a:lstStyle/>
          <a:p>
            <a:r>
              <a:rPr lang="en-US" dirty="0"/>
              <a:t>SIRV metrics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39</a:t>
            </a:fld>
            <a:endParaRPr lang="en-US" noProof="1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1B881F8-FE1B-5B4E-87BB-26A0DD5BE2F7}"/>
              </a:ext>
            </a:extLst>
          </p:cNvPr>
          <p:cNvGrpSpPr/>
          <p:nvPr/>
        </p:nvGrpSpPr>
        <p:grpSpPr>
          <a:xfrm>
            <a:off x="1618671" y="726393"/>
            <a:ext cx="5906657" cy="4178908"/>
            <a:chOff x="1618671" y="726393"/>
            <a:chExt cx="5906657" cy="41789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1890D8-CA93-264A-B69A-22473B67C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671" y="726393"/>
              <a:ext cx="5906657" cy="417890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E26E3C6-02DD-9C42-A40E-6B5C8A4B4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486" y="3490486"/>
              <a:ext cx="292500" cy="9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2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0F3F-FF33-8344-A1FB-87423F6A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6058171" cy="526862"/>
          </a:xfrm>
        </p:spPr>
        <p:txBody>
          <a:bodyPr>
            <a:normAutofit/>
          </a:bodyPr>
          <a:lstStyle/>
          <a:p>
            <a:r>
              <a:rPr lang="en-US" dirty="0"/>
              <a:t>Evaluation is based on SQANTI categories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E8713-7B17-1E40-B433-6248BFF9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EE39-C0BD-9E45-B9CE-F94B9485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D70DE-10AC-064B-8FF6-CD8895C5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</a:t>
            </a:fld>
            <a:endParaRPr lang="en-US" noProof="1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14B9B4D-E86C-1D46-8AE7-4B231EB8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36" y="1820710"/>
            <a:ext cx="5708082" cy="2592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3ECE9A-77F6-A54A-9DAA-BB218F6AD292}"/>
              </a:ext>
            </a:extLst>
          </p:cNvPr>
          <p:cNvSpPr txBox="1"/>
          <p:nvPr/>
        </p:nvSpPr>
        <p:spPr>
          <a:xfrm>
            <a:off x="174091" y="699033"/>
            <a:ext cx="9134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SQANTI was used to support part of the evaluation and create LRGASP evaluation metrics. </a:t>
            </a:r>
          </a:p>
        </p:txBody>
      </p:sp>
    </p:spTree>
    <p:extLst>
      <p:ext uri="{BB962C8B-B14F-4D97-AF65-F5344CB8AC3E}">
        <p14:creationId xmlns:p14="http://schemas.microsoft.com/office/powerpoint/2010/main" val="245355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7CF6F-BBB5-B44C-BE10-A3937935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55212" cy="526862"/>
          </a:xfrm>
        </p:spPr>
        <p:txBody>
          <a:bodyPr>
            <a:normAutofit/>
          </a:bodyPr>
          <a:lstStyle/>
          <a:p>
            <a:r>
              <a:rPr lang="en-US" dirty="0"/>
              <a:t>SIRV metrics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499A1-CA76-B049-BEEA-FDE8AA3F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D4959-9E0D-954F-98A0-3925A965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1BB554-BF03-1C40-981D-28B3B804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40</a:t>
            </a:fld>
            <a:endParaRPr lang="en-US" noProof="1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A49D7B2-A075-6F4D-B78F-7202F682ABCA}"/>
              </a:ext>
            </a:extLst>
          </p:cNvPr>
          <p:cNvGrpSpPr/>
          <p:nvPr/>
        </p:nvGrpSpPr>
        <p:grpSpPr>
          <a:xfrm>
            <a:off x="1618671" y="726393"/>
            <a:ext cx="5906658" cy="4178908"/>
            <a:chOff x="1618671" y="726393"/>
            <a:chExt cx="5906658" cy="41789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256A54-8859-FA44-9CC1-0DC542002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671" y="726393"/>
              <a:ext cx="5906658" cy="4178908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32986D1-B50E-F342-B271-F06431E99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5486" y="3490486"/>
              <a:ext cx="292500" cy="9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834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6C4B-D1E4-C341-8BFC-CBD311D0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SIRVs : Sensitivity vs Precision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0CE4-5DC8-4645-96F1-12BF8056D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3460D-BDA6-A94C-BE2D-96928765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593A1-8A1A-594F-92C0-8B4FCF35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41</a:t>
            </a:fld>
            <a:endParaRPr lang="en-US" noProof="1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0D2234B-FBC9-3249-997F-08746135D6C6}"/>
              </a:ext>
            </a:extLst>
          </p:cNvPr>
          <p:cNvGrpSpPr/>
          <p:nvPr/>
        </p:nvGrpSpPr>
        <p:grpSpPr>
          <a:xfrm>
            <a:off x="1556946" y="667005"/>
            <a:ext cx="5884982" cy="4163573"/>
            <a:chOff x="1556946" y="667005"/>
            <a:chExt cx="5884982" cy="41635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6F5825-819C-8245-A89E-5A9683F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946" y="667005"/>
              <a:ext cx="5884982" cy="4163573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2900FB5-7268-284C-9F64-9FC22D6C5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808" t="39768" r="47748" b="54312"/>
            <a:stretch/>
          </p:blipFill>
          <p:spPr>
            <a:xfrm>
              <a:off x="6046989" y="2249725"/>
              <a:ext cx="1356818" cy="187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540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659208"/>
            <a:ext cx="9144000" cy="1354117"/>
          </a:xfrm>
        </p:spPr>
        <p:txBody>
          <a:bodyPr anchor="ctr">
            <a:normAutofit/>
          </a:bodyPr>
          <a:lstStyle/>
          <a:p>
            <a:r>
              <a:rPr lang="es-ES" dirty="0" err="1">
                <a:solidFill>
                  <a:schemeClr val="tx2"/>
                </a:solidFill>
              </a:rPr>
              <a:t>Simulated</a:t>
            </a:r>
            <a:r>
              <a:rPr lang="es-ES" dirty="0">
                <a:solidFill>
                  <a:schemeClr val="tx2"/>
                </a:solidFill>
              </a:rPr>
              <a:t> data</a:t>
            </a:r>
          </a:p>
        </p:txBody>
      </p:sp>
      <p:pic>
        <p:nvPicPr>
          <p:cNvPr id="3" name="Google Shape;272;p51">
            <a:extLst>
              <a:ext uri="{FF2B5EF4-FFF2-40B4-BE49-F238E27FC236}">
                <a16:creationId xmlns:a16="http://schemas.microsoft.com/office/drawing/2014/main" id="{6BF6C276-6152-E541-9EAF-29494171F7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29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C66DF-9421-AF49-B434-14FDD6C33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 </a:t>
            </a:r>
            <a:r>
              <a:rPr lang="es-ES_tradnl" dirty="0" err="1"/>
              <a:t>description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18A602-28DC-AD44-9BFA-F7F75484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005A63-8E26-4F46-A74E-5D1FCB8D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9D9B9D-2E32-8442-8BC3-48749C88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43</a:t>
            </a:fld>
            <a:endParaRPr lang="en-US" noProof="1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AE9BB4A-27A9-4248-B688-F8879A0A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2" y="801189"/>
            <a:ext cx="3850525" cy="4104112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30FB794-F736-BF44-8D3A-2657D7328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30" y="1045587"/>
            <a:ext cx="3516058" cy="377424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ONT 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NanoSim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using pre-trained cDNA and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dRNA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reads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PacBio: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IsoSeqSim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estimating error rates from LRGASP data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Illumina: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RSEM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simulator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We simulated “true” novel transcripts by mapping mouse transcripts Into the human genome and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viceversa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</a:rPr>
              <a:t>They are novel isoforms of known genes with canonical SJs</a:t>
            </a:r>
          </a:p>
        </p:txBody>
      </p:sp>
    </p:spTree>
    <p:extLst>
      <p:ext uri="{BB962C8B-B14F-4D97-AF65-F5344CB8AC3E}">
        <p14:creationId xmlns:p14="http://schemas.microsoft.com/office/powerpoint/2010/main" val="2485757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Human </a:t>
            </a:r>
            <a:r>
              <a:rPr lang="es-ES_tradnl" dirty="0" err="1"/>
              <a:t>simulation</a:t>
            </a:r>
            <a:r>
              <a:rPr lang="es-ES_tradnl" dirty="0"/>
              <a:t>: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44</a:t>
            </a:fld>
            <a:endParaRPr lang="en-US" noProof="1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56DE890-7AA1-C84A-B006-84B764D4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860" y="1277738"/>
            <a:ext cx="6617852" cy="36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58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Human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Sensitivity</a:t>
            </a:r>
            <a:r>
              <a:rPr lang="es-ES_tradnl" dirty="0"/>
              <a:t> vs </a:t>
            </a:r>
            <a:r>
              <a:rPr lang="es-ES_tradnl" dirty="0" err="1"/>
              <a:t>Precision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45</a:t>
            </a:fld>
            <a:endParaRPr lang="en-US" noProof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D3BF04-27F2-F240-BCDD-652770B29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12" y="1443721"/>
            <a:ext cx="6298250" cy="34523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CA55BE-7EB3-1241-85CE-466F9970A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38" t="41503" r="55891" b="55426"/>
          <a:stretch/>
        </p:blipFill>
        <p:spPr>
          <a:xfrm>
            <a:off x="6625216" y="2786744"/>
            <a:ext cx="475618" cy="1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Human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/>
              <a:t>F1 score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46</a:t>
            </a:fld>
            <a:endParaRPr lang="en-US" noProof="1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6255099-D2A9-0047-B7E5-44194991B88A}"/>
              </a:ext>
            </a:extLst>
          </p:cNvPr>
          <p:cNvGrpSpPr/>
          <p:nvPr/>
        </p:nvGrpSpPr>
        <p:grpSpPr>
          <a:xfrm>
            <a:off x="0" y="1443721"/>
            <a:ext cx="9144000" cy="3204406"/>
            <a:chOff x="0" y="1443721"/>
            <a:chExt cx="9144000" cy="320440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EA7FE70-016C-1741-9242-98CF4E658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43721"/>
              <a:ext cx="9144000" cy="320440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CAE1C4B-96A0-4944-81A9-E21EDD898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02" t="41800" r="55891" b="55426"/>
            <a:stretch/>
          </p:blipFill>
          <p:spPr>
            <a:xfrm>
              <a:off x="6044285" y="2026319"/>
              <a:ext cx="629722" cy="138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651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Human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Increased</a:t>
            </a:r>
            <a:r>
              <a:rPr lang="es-ES_tradnl" dirty="0"/>
              <a:t> </a:t>
            </a:r>
            <a:r>
              <a:rPr lang="es-ES_tradnl" dirty="0" err="1"/>
              <a:t>sensitivity</a:t>
            </a:r>
            <a:r>
              <a:rPr lang="es-ES_tradnl" dirty="0"/>
              <a:t>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expression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higher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47</a:t>
            </a:fld>
            <a:endParaRPr lang="en-US" noProof="1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DB52BDC-65F0-F34C-B08C-687ECE12E255}"/>
              </a:ext>
            </a:extLst>
          </p:cNvPr>
          <p:cNvGrpSpPr/>
          <p:nvPr/>
        </p:nvGrpSpPr>
        <p:grpSpPr>
          <a:xfrm>
            <a:off x="153900" y="1443721"/>
            <a:ext cx="8691073" cy="3476429"/>
            <a:chOff x="153900" y="1443721"/>
            <a:chExt cx="8691073" cy="347642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715C9F0-D445-0448-B77E-A2995703D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900" y="1443721"/>
              <a:ext cx="8691073" cy="347642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ECC2832-1C6A-F446-8859-044D4DE97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02" t="41800" r="55891" b="55426"/>
            <a:stretch/>
          </p:blipFill>
          <p:spPr>
            <a:xfrm>
              <a:off x="5886839" y="1983930"/>
              <a:ext cx="629722" cy="138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822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Human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Sensitivity</a:t>
            </a:r>
            <a:r>
              <a:rPr lang="es-ES_tradnl" dirty="0"/>
              <a:t> </a:t>
            </a:r>
            <a:r>
              <a:rPr lang="es-ES_tradnl" dirty="0" err="1"/>
              <a:t>values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“</a:t>
            </a:r>
            <a:r>
              <a:rPr lang="es-ES_tradnl" dirty="0" err="1"/>
              <a:t>known</a:t>
            </a:r>
            <a:r>
              <a:rPr lang="es-ES_tradnl" dirty="0"/>
              <a:t>” and “novel” </a:t>
            </a:r>
            <a:r>
              <a:rPr lang="es-ES_tradnl" dirty="0" err="1"/>
              <a:t>simulation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48</a:t>
            </a:fld>
            <a:endParaRPr lang="en-US" noProof="1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E42EBC4-1125-5A42-9DDD-AAFA6FF7B1B3}"/>
              </a:ext>
            </a:extLst>
          </p:cNvPr>
          <p:cNvGrpSpPr/>
          <p:nvPr/>
        </p:nvGrpSpPr>
        <p:grpSpPr>
          <a:xfrm>
            <a:off x="331169" y="1512637"/>
            <a:ext cx="8481661" cy="3392664"/>
            <a:chOff x="331169" y="1512637"/>
            <a:chExt cx="8481661" cy="339266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1E6CC49-260E-A647-A681-480286E18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169" y="1512637"/>
              <a:ext cx="8481661" cy="339266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F0043DF-A02B-9F41-A119-FDE22A966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02" t="41800" r="55891" b="55426"/>
            <a:stretch/>
          </p:blipFill>
          <p:spPr>
            <a:xfrm>
              <a:off x="5919207" y="2048669"/>
              <a:ext cx="629722" cy="138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50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Mouse </a:t>
            </a:r>
            <a:r>
              <a:rPr lang="es-ES_tradnl" dirty="0" err="1"/>
              <a:t>simulation</a:t>
            </a:r>
            <a:r>
              <a:rPr lang="es-ES_tradnl" dirty="0"/>
              <a:t>: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49</a:t>
            </a:fld>
            <a:endParaRPr lang="en-US" noProof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C440C6-153B-D14B-8B66-06AC5731E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92" y="1271139"/>
            <a:ext cx="6629890" cy="36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1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CD0E-FE2E-6348-AFC3-53462367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code of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198F-10E9-BC42-BD24-3D394B06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5"/>
            <a:ext cx="7886724" cy="34396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/>
              <a:t>The LRGASP evaluation team is composed by groups who did </a:t>
            </a:r>
            <a:r>
              <a:rPr lang="en-US" b="1" dirty="0"/>
              <a:t>NOT</a:t>
            </a:r>
            <a:r>
              <a:rPr lang="en-US" dirty="0"/>
              <a:t> participate in the challenge (did not submit predictions)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Ana Conesa and Fran Pardo (SQANTI developers)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Gloria </a:t>
            </a:r>
            <a:r>
              <a:rPr lang="en-US" dirty="0" err="1"/>
              <a:t>Sheynkman</a:t>
            </a:r>
            <a:r>
              <a:rPr lang="en-US" dirty="0"/>
              <a:t> (experimental validation lead)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Kin Fai, </a:t>
            </a:r>
            <a:r>
              <a:rPr lang="en-US" dirty="0" err="1"/>
              <a:t>Dingjie</a:t>
            </a:r>
            <a:r>
              <a:rPr lang="en-US" dirty="0"/>
              <a:t>  Wang, </a:t>
            </a:r>
            <a:r>
              <a:rPr lang="en-US" dirty="0" err="1"/>
              <a:t>Haoran</a:t>
            </a:r>
            <a:r>
              <a:rPr lang="en-US" dirty="0"/>
              <a:t> Li (Challenge 2 evaluators)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Adam Frankish and Jane Loveland (GENCODE)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Mark </a:t>
            </a:r>
            <a:r>
              <a:rPr lang="en-US" dirty="0" err="1"/>
              <a:t>Diekhans</a:t>
            </a:r>
            <a:r>
              <a:rPr lang="en-US" dirty="0"/>
              <a:t> (UCSC Genome Browser)</a:t>
            </a:r>
          </a:p>
          <a:p>
            <a:pPr>
              <a:lnSpc>
                <a:spcPct val="140000"/>
              </a:lnSpc>
            </a:pPr>
            <a:r>
              <a:rPr lang="en-US" dirty="0"/>
              <a:t>Results were discussed </a:t>
            </a:r>
            <a:r>
              <a:rPr lang="en-US" b="1" dirty="0"/>
              <a:t>without disclosing the name</a:t>
            </a:r>
            <a:r>
              <a:rPr lang="en-US" dirty="0"/>
              <a:t> of the submitting labs (only known to the Conesa lab)</a:t>
            </a:r>
          </a:p>
          <a:p>
            <a:pPr>
              <a:lnSpc>
                <a:spcPct val="140000"/>
              </a:lnSpc>
            </a:pPr>
            <a:r>
              <a:rPr lang="en-US" dirty="0"/>
              <a:t>Each lab received an </a:t>
            </a:r>
            <a:r>
              <a:rPr lang="en-US" b="1" dirty="0"/>
              <a:t>evaluation report of</a:t>
            </a:r>
            <a:r>
              <a:rPr lang="en-US" dirty="0"/>
              <a:t> their submissions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One lab requested split the evaluation of SIRVs between short and long SIRVs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4E46E-10C9-544B-9594-2E9260B6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AF69-3D5E-C941-9726-195F068C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E01F-4D74-4549-B918-119E9AD4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65915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Mouse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Sensitivity</a:t>
            </a:r>
            <a:r>
              <a:rPr lang="es-ES_tradnl" dirty="0"/>
              <a:t> vs </a:t>
            </a:r>
            <a:r>
              <a:rPr lang="es-ES_tradnl" dirty="0" err="1"/>
              <a:t>Precision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50</a:t>
            </a:fld>
            <a:endParaRPr lang="en-US" noProof="1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4F4A72-2F49-894B-A98F-F14A9B2EC59C}"/>
              </a:ext>
            </a:extLst>
          </p:cNvPr>
          <p:cNvGrpSpPr/>
          <p:nvPr/>
        </p:nvGrpSpPr>
        <p:grpSpPr>
          <a:xfrm>
            <a:off x="1486521" y="1443721"/>
            <a:ext cx="6025832" cy="3415164"/>
            <a:chOff x="1486521" y="1443721"/>
            <a:chExt cx="6025832" cy="341516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43AB1CA-0D5D-8947-B41A-C1E2E20E9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6521" y="1443721"/>
              <a:ext cx="6025832" cy="341516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384F3EB-352F-2E43-8EED-D9BD0B7E4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38" t="41178" r="55891" b="55456"/>
            <a:stretch/>
          </p:blipFill>
          <p:spPr>
            <a:xfrm>
              <a:off x="6559550" y="2768600"/>
              <a:ext cx="437401" cy="11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273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Mouse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/>
              <a:t>F1 score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51</a:t>
            </a:fld>
            <a:endParaRPr lang="en-US" noProof="1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359840B-63C4-5941-BD3C-1562548C39EE}"/>
              </a:ext>
            </a:extLst>
          </p:cNvPr>
          <p:cNvGrpSpPr/>
          <p:nvPr/>
        </p:nvGrpSpPr>
        <p:grpSpPr>
          <a:xfrm>
            <a:off x="369498" y="1710124"/>
            <a:ext cx="8259878" cy="2998029"/>
            <a:chOff x="369498" y="1710124"/>
            <a:chExt cx="8259878" cy="299802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2E3E1B4-75D4-6D4E-8252-2B22BA391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498" y="1710124"/>
              <a:ext cx="8259878" cy="299802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FFC2A2E-C343-504D-8871-69FBC18E9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02" t="41800" r="55891" b="55426"/>
            <a:stretch/>
          </p:blipFill>
          <p:spPr>
            <a:xfrm>
              <a:off x="5834580" y="2235474"/>
              <a:ext cx="572491" cy="126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7080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Human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Increased</a:t>
            </a:r>
            <a:r>
              <a:rPr lang="es-ES_tradnl" dirty="0"/>
              <a:t> </a:t>
            </a:r>
            <a:r>
              <a:rPr lang="es-ES_tradnl" dirty="0" err="1"/>
              <a:t>sensitivity</a:t>
            </a:r>
            <a:r>
              <a:rPr lang="es-ES_tradnl" dirty="0"/>
              <a:t>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expression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higher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52</a:t>
            </a:fld>
            <a:endParaRPr lang="en-US" noProof="1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77C7E45-9BCA-2344-AA39-6C92CE634459}"/>
              </a:ext>
            </a:extLst>
          </p:cNvPr>
          <p:cNvGrpSpPr/>
          <p:nvPr/>
        </p:nvGrpSpPr>
        <p:grpSpPr>
          <a:xfrm>
            <a:off x="274057" y="1556297"/>
            <a:ext cx="8450759" cy="3349004"/>
            <a:chOff x="274057" y="1556297"/>
            <a:chExt cx="8450759" cy="334900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B3A3CCC-7C93-5C46-AFC3-EEC95222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057" y="1556297"/>
              <a:ext cx="8450759" cy="3349004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EF97697-880E-674A-BC12-BD57C742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02" t="41800" r="55891" b="55426"/>
            <a:stretch/>
          </p:blipFill>
          <p:spPr>
            <a:xfrm>
              <a:off x="5864643" y="2096194"/>
              <a:ext cx="572491" cy="126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767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88A64-F09A-7148-A9D9-D31DF3A0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Simulation</a:t>
            </a:r>
            <a:r>
              <a:rPr lang="es-ES_tradnl" dirty="0"/>
              <a:t>: </a:t>
            </a:r>
            <a:r>
              <a:rPr lang="es-ES_tradnl" dirty="0" err="1"/>
              <a:t>comparison</a:t>
            </a:r>
            <a:r>
              <a:rPr lang="es-ES_tradnl" dirty="0"/>
              <a:t> of </a:t>
            </a:r>
            <a:r>
              <a:rPr lang="es-ES_tradnl" dirty="0" err="1"/>
              <a:t>results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FBD93E-2D35-7F4A-99CE-BDE5FBFB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789213"/>
            <a:ext cx="7886724" cy="3264649"/>
          </a:xfrm>
        </p:spPr>
        <p:txBody>
          <a:bodyPr/>
          <a:lstStyle/>
          <a:p>
            <a:r>
              <a:rPr lang="es-ES_tradnl" dirty="0"/>
              <a:t>Mouse </a:t>
            </a:r>
            <a:r>
              <a:rPr lang="es-ES_tradnl" dirty="0" err="1"/>
              <a:t>simulation</a:t>
            </a:r>
            <a:r>
              <a:rPr lang="es-ES_tradnl" dirty="0"/>
              <a:t>: </a:t>
            </a:r>
          </a:p>
          <a:p>
            <a:pPr lvl="1"/>
            <a:r>
              <a:rPr lang="es-ES_tradnl" dirty="0" err="1"/>
              <a:t>Sensitivity</a:t>
            </a:r>
            <a:r>
              <a:rPr lang="es-ES_tradnl" dirty="0"/>
              <a:t> </a:t>
            </a:r>
            <a:r>
              <a:rPr lang="es-ES_tradnl" dirty="0" err="1"/>
              <a:t>values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“</a:t>
            </a:r>
            <a:r>
              <a:rPr lang="es-ES_tradnl" dirty="0" err="1"/>
              <a:t>known</a:t>
            </a:r>
            <a:r>
              <a:rPr lang="es-ES_tradnl" dirty="0"/>
              <a:t>” and “novel” </a:t>
            </a:r>
            <a:r>
              <a:rPr lang="es-ES_tradnl" dirty="0" err="1"/>
              <a:t>simulation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CC4BB-F6C7-B246-B89A-5EB7953E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46C125-A5EE-0544-8A50-9D109FCB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398844-743D-6B49-8568-6A4B80E2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53</a:t>
            </a:fld>
            <a:endParaRPr lang="en-US" noProof="1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6FF0857-3529-DD44-B7A4-C363B06D0A0B}"/>
              </a:ext>
            </a:extLst>
          </p:cNvPr>
          <p:cNvGrpSpPr/>
          <p:nvPr/>
        </p:nvGrpSpPr>
        <p:grpSpPr>
          <a:xfrm>
            <a:off x="281697" y="1562352"/>
            <a:ext cx="8435479" cy="3342949"/>
            <a:chOff x="281697" y="1562352"/>
            <a:chExt cx="8435479" cy="334294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417BF11-CAD2-BB43-B77A-DB21A7DE9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697" y="1562352"/>
              <a:ext cx="8435479" cy="334294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99FF003-6DF1-7442-8233-A994263CE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02" t="41800" r="55891" b="55426"/>
            <a:stretch/>
          </p:blipFill>
          <p:spPr>
            <a:xfrm>
              <a:off x="5876755" y="2096194"/>
              <a:ext cx="572491" cy="126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590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10F80-DD7D-AB42-8F0F-9C9E5F12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Next</a:t>
            </a:r>
            <a:r>
              <a:rPr lang="es-ES_tradnl" dirty="0"/>
              <a:t> </a:t>
            </a:r>
            <a:r>
              <a:rPr lang="es-ES_tradnl" dirty="0" err="1"/>
              <a:t>actions</a:t>
            </a:r>
            <a:r>
              <a:rPr lang="es-ES_tradnl" dirty="0"/>
              <a:t>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06D03-B0E4-6C42-8A37-D1820E86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786127"/>
            <a:ext cx="8629786" cy="2151806"/>
          </a:xfrm>
        </p:spPr>
        <p:txBody>
          <a:bodyPr>
            <a:normAutofit/>
          </a:bodyPr>
          <a:lstStyle/>
          <a:p>
            <a:r>
              <a:rPr lang="es-ES_tradnl" dirty="0"/>
              <a:t>Define </a:t>
            </a:r>
            <a:r>
              <a:rPr lang="es-ES_tradnl" dirty="0" err="1"/>
              <a:t>follow</a:t>
            </a:r>
            <a:r>
              <a:rPr lang="es-ES_tradnl" dirty="0"/>
              <a:t> up </a:t>
            </a:r>
            <a:r>
              <a:rPr lang="es-ES_tradnl" dirty="0" err="1"/>
              <a:t>questions</a:t>
            </a:r>
            <a:r>
              <a:rPr lang="es-ES_tradnl" dirty="0"/>
              <a:t> </a:t>
            </a:r>
          </a:p>
          <a:p>
            <a:r>
              <a:rPr lang="es-ES_tradnl" dirty="0" err="1"/>
              <a:t>Detailed</a:t>
            </a:r>
            <a:r>
              <a:rPr lang="es-ES_tradnl" dirty="0"/>
              <a:t> </a:t>
            </a:r>
            <a:r>
              <a:rPr lang="es-ES_tradnl" dirty="0" err="1"/>
              <a:t>analysis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experimental factor (</a:t>
            </a:r>
            <a:r>
              <a:rPr lang="es-ES_tradnl" dirty="0" err="1"/>
              <a:t>e.g</a:t>
            </a:r>
            <a:r>
              <a:rPr lang="es-ES_tradnl" dirty="0"/>
              <a:t>. </a:t>
            </a:r>
            <a:r>
              <a:rPr lang="es-ES_tradnl" dirty="0" err="1"/>
              <a:t>library</a:t>
            </a:r>
            <a:r>
              <a:rPr lang="es-ES_tradnl" dirty="0"/>
              <a:t> </a:t>
            </a:r>
            <a:r>
              <a:rPr lang="es-ES_tradnl" dirty="0" err="1"/>
              <a:t>prep</a:t>
            </a:r>
            <a:r>
              <a:rPr lang="es-ES_tradnl" dirty="0"/>
              <a:t>)</a:t>
            </a:r>
          </a:p>
          <a:p>
            <a:r>
              <a:rPr lang="es-ES_tradnl" dirty="0" err="1"/>
              <a:t>Improve</a:t>
            </a:r>
            <a:r>
              <a:rPr lang="es-ES_tradnl" dirty="0"/>
              <a:t> </a:t>
            </a:r>
            <a:r>
              <a:rPr lang="es-ES_tradnl" dirty="0" err="1"/>
              <a:t>stratified</a:t>
            </a:r>
            <a:r>
              <a:rPr lang="es-ES_tradnl" dirty="0"/>
              <a:t> </a:t>
            </a:r>
            <a:r>
              <a:rPr lang="es-ES_tradnl" dirty="0" err="1"/>
              <a:t>analyisis</a:t>
            </a:r>
            <a:r>
              <a:rPr lang="es-ES_tradnl" dirty="0"/>
              <a:t> (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expression</a:t>
            </a:r>
            <a:r>
              <a:rPr lang="es-ES_tradnl" dirty="0"/>
              <a:t> </a:t>
            </a:r>
            <a:r>
              <a:rPr lang="es-ES_tradnl" dirty="0" err="1"/>
              <a:t>value</a:t>
            </a:r>
            <a:r>
              <a:rPr lang="es-ES_tradnl" dirty="0"/>
              <a:t>, </a:t>
            </a:r>
            <a:r>
              <a:rPr lang="es-ES_tradnl" dirty="0" err="1"/>
              <a:t>transcript</a:t>
            </a:r>
            <a:r>
              <a:rPr lang="es-ES_tradnl" dirty="0"/>
              <a:t> </a:t>
            </a:r>
            <a:r>
              <a:rPr lang="es-ES_tradnl" dirty="0" err="1"/>
              <a:t>length</a:t>
            </a:r>
            <a:r>
              <a:rPr lang="es-ES_tradnl" dirty="0"/>
              <a:t>)</a:t>
            </a:r>
          </a:p>
          <a:p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validation</a:t>
            </a:r>
            <a:r>
              <a:rPr lang="es-ES_tradnl" dirty="0"/>
              <a:t> targets</a:t>
            </a:r>
          </a:p>
          <a:p>
            <a:pPr marL="1905" indent="0">
              <a:buNone/>
            </a:pP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810A4F-F71A-CC40-97AD-3B88B3803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2B1F6E-7064-AD44-9E9F-28E65E76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2D22CE-AFA2-E644-B3FF-54E02076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54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955945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BBC4-E6BA-3A41-AC94-49B81C7D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1"/>
            <a:ext cx="7432076" cy="526862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1 Validation Experimental Design in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D4C8A-9423-9247-ADFE-3EF64264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endParaRPr lang="en-US" altLang="en-US" noProof="1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BC9DD-2FAF-C84E-9A78-7B2557B3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C1BE4-CD7A-FE48-AAE4-CAB4638E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3561BA9-CDCF-4958-B8AB-66F3BF063E13}" type="slidenum">
              <a:rPr lang="en-US" noProof="1">
                <a:solidFill>
                  <a:prstClr val="white"/>
                </a:solidFill>
              </a:rPr>
              <a:pPr defTabSz="914378"/>
              <a:t>55</a:t>
            </a:fld>
            <a:endParaRPr lang="en-US" noProof="1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1E6E01-3D77-7D43-9036-6020833B7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00" y="2028321"/>
            <a:ext cx="3984180" cy="2630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9BD83F-FBDF-9B44-9592-48E30CD58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1" y="803305"/>
            <a:ext cx="4453893" cy="364905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758DEFFF-E14B-EF47-9743-2DA52A7108BA}"/>
              </a:ext>
            </a:extLst>
          </p:cNvPr>
          <p:cNvSpPr/>
          <p:nvPr/>
        </p:nvSpPr>
        <p:spPr>
          <a:xfrm>
            <a:off x="4183167" y="1008405"/>
            <a:ext cx="2649200" cy="1098134"/>
          </a:xfrm>
          <a:custGeom>
            <a:avLst/>
            <a:gdLst>
              <a:gd name="connsiteX0" fmla="*/ 0 w 2649200"/>
              <a:gd name="connsiteY0" fmla="*/ 123914 h 1098134"/>
              <a:gd name="connsiteX1" fmla="*/ 162370 w 2649200"/>
              <a:gd name="connsiteY1" fmla="*/ 55547 h 1098134"/>
              <a:gd name="connsiteX2" fmla="*/ 465746 w 2649200"/>
              <a:gd name="connsiteY2" fmla="*/ 4273 h 1098134"/>
              <a:gd name="connsiteX3" fmla="*/ 649481 w 2649200"/>
              <a:gd name="connsiteY3" fmla="*/ 0 h 1098134"/>
              <a:gd name="connsiteX4" fmla="*/ 880217 w 2649200"/>
              <a:gd name="connsiteY4" fmla="*/ 17091 h 1098134"/>
              <a:gd name="connsiteX5" fmla="*/ 1128045 w 2649200"/>
              <a:gd name="connsiteY5" fmla="*/ 64093 h 1098134"/>
              <a:gd name="connsiteX6" fmla="*/ 1760434 w 2649200"/>
              <a:gd name="connsiteY6" fmla="*/ 282011 h 1098134"/>
              <a:gd name="connsiteX7" fmla="*/ 2333002 w 2649200"/>
              <a:gd name="connsiteY7" fmla="*/ 606751 h 1098134"/>
              <a:gd name="connsiteX8" fmla="*/ 2593649 w 2649200"/>
              <a:gd name="connsiteY8" fmla="*/ 901581 h 1098134"/>
              <a:gd name="connsiteX9" fmla="*/ 2602195 w 2649200"/>
              <a:gd name="connsiteY9" fmla="*/ 918673 h 1098134"/>
              <a:gd name="connsiteX10" fmla="*/ 2623559 w 2649200"/>
              <a:gd name="connsiteY10" fmla="*/ 995585 h 1098134"/>
              <a:gd name="connsiteX11" fmla="*/ 2640651 w 2649200"/>
              <a:gd name="connsiteY11" fmla="*/ 1068224 h 1098134"/>
              <a:gd name="connsiteX12" fmla="*/ 2649197 w 2649200"/>
              <a:gd name="connsiteY12" fmla="*/ 1098134 h 1098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49200" h="1098134">
                <a:moveTo>
                  <a:pt x="0" y="123914"/>
                </a:moveTo>
                <a:cubicBezTo>
                  <a:pt x="63360" y="92234"/>
                  <a:pt x="90000" y="75650"/>
                  <a:pt x="162370" y="55547"/>
                </a:cubicBezTo>
                <a:cubicBezTo>
                  <a:pt x="250869" y="30964"/>
                  <a:pt x="376393" y="10811"/>
                  <a:pt x="465746" y="4273"/>
                </a:cubicBezTo>
                <a:cubicBezTo>
                  <a:pt x="526844" y="-198"/>
                  <a:pt x="588236" y="1424"/>
                  <a:pt x="649481" y="0"/>
                </a:cubicBezTo>
                <a:cubicBezTo>
                  <a:pt x="726393" y="5697"/>
                  <a:pt x="803777" y="6854"/>
                  <a:pt x="880217" y="17091"/>
                </a:cubicBezTo>
                <a:cubicBezTo>
                  <a:pt x="963555" y="28252"/>
                  <a:pt x="1046285" y="44471"/>
                  <a:pt x="1128045" y="64093"/>
                </a:cubicBezTo>
                <a:cubicBezTo>
                  <a:pt x="1361300" y="120074"/>
                  <a:pt x="1537635" y="182674"/>
                  <a:pt x="1760434" y="282011"/>
                </a:cubicBezTo>
                <a:cubicBezTo>
                  <a:pt x="1961021" y="371445"/>
                  <a:pt x="2157341" y="473618"/>
                  <a:pt x="2333002" y="606751"/>
                </a:cubicBezTo>
                <a:cubicBezTo>
                  <a:pt x="2482134" y="719778"/>
                  <a:pt x="2495784" y="754784"/>
                  <a:pt x="2593649" y="901581"/>
                </a:cubicBezTo>
                <a:cubicBezTo>
                  <a:pt x="2597182" y="906881"/>
                  <a:pt x="2600264" y="912603"/>
                  <a:pt x="2602195" y="918673"/>
                </a:cubicBezTo>
                <a:cubicBezTo>
                  <a:pt x="2610263" y="944028"/>
                  <a:pt x="2616933" y="969815"/>
                  <a:pt x="2623559" y="995585"/>
                </a:cubicBezTo>
                <a:cubicBezTo>
                  <a:pt x="2629754" y="1019676"/>
                  <a:pt x="2634372" y="1044155"/>
                  <a:pt x="2640651" y="1068224"/>
                </a:cubicBezTo>
                <a:cubicBezTo>
                  <a:pt x="2649647" y="1102709"/>
                  <a:pt x="2649197" y="1083668"/>
                  <a:pt x="2649197" y="10981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B0640FE-17BF-3C49-ABAF-E3175CE604C5}"/>
              </a:ext>
            </a:extLst>
          </p:cNvPr>
          <p:cNvSpPr/>
          <p:nvPr/>
        </p:nvSpPr>
        <p:spPr>
          <a:xfrm>
            <a:off x="4183166" y="1136592"/>
            <a:ext cx="927219" cy="948583"/>
          </a:xfrm>
          <a:custGeom>
            <a:avLst/>
            <a:gdLst>
              <a:gd name="connsiteX0" fmla="*/ 0 w 927219"/>
              <a:gd name="connsiteY0" fmla="*/ 0 h 948583"/>
              <a:gd name="connsiteX1" fmla="*/ 188008 w 927219"/>
              <a:gd name="connsiteY1" fmla="*/ 21364 h 948583"/>
              <a:gd name="connsiteX2" fmla="*/ 324741 w 927219"/>
              <a:gd name="connsiteY2" fmla="*/ 59820 h 948583"/>
              <a:gd name="connsiteX3" fmla="*/ 435836 w 927219"/>
              <a:gd name="connsiteY3" fmla="*/ 102549 h 948583"/>
              <a:gd name="connsiteX4" fmla="*/ 632389 w 927219"/>
              <a:gd name="connsiteY4" fmla="*/ 226463 h 948583"/>
              <a:gd name="connsiteX5" fmla="*/ 717847 w 927219"/>
              <a:gd name="connsiteY5" fmla="*/ 307648 h 948583"/>
              <a:gd name="connsiteX6" fmla="*/ 739212 w 927219"/>
              <a:gd name="connsiteY6" fmla="*/ 333286 h 948583"/>
              <a:gd name="connsiteX7" fmla="*/ 794759 w 927219"/>
              <a:gd name="connsiteY7" fmla="*/ 435835 h 948583"/>
              <a:gd name="connsiteX8" fmla="*/ 803305 w 927219"/>
              <a:gd name="connsiteY8" fmla="*/ 457200 h 948583"/>
              <a:gd name="connsiteX9" fmla="*/ 820397 w 927219"/>
              <a:gd name="connsiteY9" fmla="*/ 491383 h 948583"/>
              <a:gd name="connsiteX10" fmla="*/ 824670 w 927219"/>
              <a:gd name="connsiteY10" fmla="*/ 504202 h 948583"/>
              <a:gd name="connsiteX11" fmla="*/ 841761 w 927219"/>
              <a:gd name="connsiteY11" fmla="*/ 538385 h 948583"/>
              <a:gd name="connsiteX12" fmla="*/ 846034 w 927219"/>
              <a:gd name="connsiteY12" fmla="*/ 551203 h 948583"/>
              <a:gd name="connsiteX13" fmla="*/ 863126 w 927219"/>
              <a:gd name="connsiteY13" fmla="*/ 585387 h 948583"/>
              <a:gd name="connsiteX14" fmla="*/ 875944 w 927219"/>
              <a:gd name="connsiteY14" fmla="*/ 619570 h 948583"/>
              <a:gd name="connsiteX15" fmla="*/ 893036 w 927219"/>
              <a:gd name="connsiteY15" fmla="*/ 670845 h 948583"/>
              <a:gd name="connsiteX16" fmla="*/ 901582 w 927219"/>
              <a:gd name="connsiteY16" fmla="*/ 696482 h 948583"/>
              <a:gd name="connsiteX17" fmla="*/ 905855 w 927219"/>
              <a:gd name="connsiteY17" fmla="*/ 713573 h 948583"/>
              <a:gd name="connsiteX18" fmla="*/ 910127 w 927219"/>
              <a:gd name="connsiteY18" fmla="*/ 726392 h 948583"/>
              <a:gd name="connsiteX19" fmla="*/ 918673 w 927219"/>
              <a:gd name="connsiteY19" fmla="*/ 769121 h 948583"/>
              <a:gd name="connsiteX20" fmla="*/ 922946 w 927219"/>
              <a:gd name="connsiteY20" fmla="*/ 786213 h 948583"/>
              <a:gd name="connsiteX21" fmla="*/ 927219 w 927219"/>
              <a:gd name="connsiteY21" fmla="*/ 871671 h 948583"/>
              <a:gd name="connsiteX22" fmla="*/ 922946 w 927219"/>
              <a:gd name="connsiteY22" fmla="*/ 888762 h 948583"/>
              <a:gd name="connsiteX23" fmla="*/ 914400 w 927219"/>
              <a:gd name="connsiteY23" fmla="*/ 927218 h 948583"/>
              <a:gd name="connsiteX24" fmla="*/ 910127 w 927219"/>
              <a:gd name="connsiteY24" fmla="*/ 948583 h 94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27219" h="948583">
                <a:moveTo>
                  <a:pt x="0" y="0"/>
                </a:moveTo>
                <a:cubicBezTo>
                  <a:pt x="45886" y="4440"/>
                  <a:pt x="133053" y="10373"/>
                  <a:pt x="188008" y="21364"/>
                </a:cubicBezTo>
                <a:cubicBezTo>
                  <a:pt x="218647" y="27492"/>
                  <a:pt x="305949" y="52592"/>
                  <a:pt x="324741" y="59820"/>
                </a:cubicBezTo>
                <a:cubicBezTo>
                  <a:pt x="361773" y="74063"/>
                  <a:pt x="400902" y="83738"/>
                  <a:pt x="435836" y="102549"/>
                </a:cubicBezTo>
                <a:cubicBezTo>
                  <a:pt x="526025" y="151113"/>
                  <a:pt x="557525" y="160957"/>
                  <a:pt x="632389" y="226463"/>
                </a:cubicBezTo>
                <a:cubicBezTo>
                  <a:pt x="660872" y="251385"/>
                  <a:pt x="694008" y="279041"/>
                  <a:pt x="717847" y="307648"/>
                </a:cubicBezTo>
                <a:cubicBezTo>
                  <a:pt x="724969" y="316194"/>
                  <a:pt x="733041" y="324030"/>
                  <a:pt x="739212" y="333286"/>
                </a:cubicBezTo>
                <a:cubicBezTo>
                  <a:pt x="752425" y="353106"/>
                  <a:pt x="785697" y="413180"/>
                  <a:pt x="794759" y="435835"/>
                </a:cubicBezTo>
                <a:cubicBezTo>
                  <a:pt x="797608" y="442957"/>
                  <a:pt x="800091" y="450236"/>
                  <a:pt x="803305" y="457200"/>
                </a:cubicBezTo>
                <a:cubicBezTo>
                  <a:pt x="808644" y="468767"/>
                  <a:pt x="816368" y="479297"/>
                  <a:pt x="820397" y="491383"/>
                </a:cubicBezTo>
                <a:cubicBezTo>
                  <a:pt x="821821" y="495656"/>
                  <a:pt x="822806" y="500102"/>
                  <a:pt x="824670" y="504202"/>
                </a:cubicBezTo>
                <a:cubicBezTo>
                  <a:pt x="829941" y="515799"/>
                  <a:pt x="837732" y="526300"/>
                  <a:pt x="841761" y="538385"/>
                </a:cubicBezTo>
                <a:cubicBezTo>
                  <a:pt x="843185" y="542658"/>
                  <a:pt x="844170" y="547103"/>
                  <a:pt x="846034" y="551203"/>
                </a:cubicBezTo>
                <a:cubicBezTo>
                  <a:pt x="851306" y="562801"/>
                  <a:pt x="859098" y="573301"/>
                  <a:pt x="863126" y="585387"/>
                </a:cubicBezTo>
                <a:cubicBezTo>
                  <a:pt x="878799" y="632413"/>
                  <a:pt x="850439" y="548158"/>
                  <a:pt x="875944" y="619570"/>
                </a:cubicBezTo>
                <a:cubicBezTo>
                  <a:pt x="875956" y="619604"/>
                  <a:pt x="889234" y="659439"/>
                  <a:pt x="893036" y="670845"/>
                </a:cubicBezTo>
                <a:lnTo>
                  <a:pt x="901582" y="696482"/>
                </a:lnTo>
                <a:cubicBezTo>
                  <a:pt x="903006" y="702179"/>
                  <a:pt x="904242" y="707927"/>
                  <a:pt x="905855" y="713573"/>
                </a:cubicBezTo>
                <a:cubicBezTo>
                  <a:pt x="907092" y="717904"/>
                  <a:pt x="909114" y="722003"/>
                  <a:pt x="910127" y="726392"/>
                </a:cubicBezTo>
                <a:cubicBezTo>
                  <a:pt x="913393" y="740545"/>
                  <a:pt x="915150" y="755030"/>
                  <a:pt x="918673" y="769121"/>
                </a:cubicBezTo>
                <a:lnTo>
                  <a:pt x="922946" y="786213"/>
                </a:lnTo>
                <a:cubicBezTo>
                  <a:pt x="924370" y="814699"/>
                  <a:pt x="927219" y="843149"/>
                  <a:pt x="927219" y="871671"/>
                </a:cubicBezTo>
                <a:cubicBezTo>
                  <a:pt x="927219" y="877543"/>
                  <a:pt x="924220" y="883029"/>
                  <a:pt x="922946" y="888762"/>
                </a:cubicBezTo>
                <a:cubicBezTo>
                  <a:pt x="918539" y="908592"/>
                  <a:pt x="919612" y="908978"/>
                  <a:pt x="914400" y="927218"/>
                </a:cubicBezTo>
                <a:cubicBezTo>
                  <a:pt x="909226" y="945326"/>
                  <a:pt x="910127" y="933897"/>
                  <a:pt x="910127" y="9485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7474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2041-4073-2845-B0ED-132050155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validation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BDF8-9536-084A-9F2E-B59C26EE0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Genes that are moderately abundant (10 TPM or higher based on short-read RNA-seq estimations)</a:t>
            </a:r>
          </a:p>
          <a:p>
            <a:r>
              <a:rPr lang="en-US" dirty="0"/>
              <a:t>Genes that produce transcripts that are moderate in length (1-4kb)</a:t>
            </a:r>
          </a:p>
          <a:p>
            <a:r>
              <a:rPr lang="en-US" dirty="0"/>
              <a:t>Positive controls are Unique Junction Chains that are present in 50% or more pipelines and in GENCODE v39</a:t>
            </a:r>
          </a:p>
          <a:p>
            <a:r>
              <a:rPr lang="en-US" dirty="0"/>
              <a:t>Negative controls are UJCs that are found in human specimens, but without any evidence of expression in WTC-11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9F5CC-E639-0C49-B672-8967403B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endParaRPr lang="en-US" altLang="en-US" noProof="1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3732-29BD-A24C-A0EF-0C191A19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7E2-018A-1D49-B425-59409985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3561BA9-CDCF-4958-B8AB-66F3BF063E13}" type="slidenum">
              <a:rPr lang="en-US" noProof="1">
                <a:solidFill>
                  <a:prstClr val="white"/>
                </a:solidFill>
              </a:rPr>
              <a:pPr defTabSz="914378"/>
              <a:t>56</a:t>
            </a:fld>
            <a:endParaRPr lang="en-US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27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CB4D-0C88-4A4D-BD07-DE26A4C8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2227-77FD-7446-B78F-1894D1AD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3131" y="5104627"/>
            <a:ext cx="2200334" cy="273113"/>
          </a:xfrm>
        </p:spPr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BFDB-1D06-E54A-853D-2B4C7ED6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974" y="5104628"/>
            <a:ext cx="3635908" cy="273113"/>
          </a:xfrm>
        </p:spPr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CF5F6-26A7-E04F-A4BA-C0881374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9767" y="5107578"/>
            <a:ext cx="421614" cy="273113"/>
          </a:xfrm>
        </p:spPr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57</a:t>
            </a:fld>
            <a:endParaRPr lang="en-US" noProof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AF40B6-7BE0-934D-AD50-0A20DAEDD578}"/>
              </a:ext>
            </a:extLst>
          </p:cNvPr>
          <p:cNvSpPr/>
          <p:nvPr/>
        </p:nvSpPr>
        <p:spPr>
          <a:xfrm>
            <a:off x="1903564" y="4131554"/>
            <a:ext cx="1158867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Brooks Lab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E885E4-7DCF-374B-A1A2-D77E5C10A196}"/>
              </a:ext>
            </a:extLst>
          </p:cNvPr>
          <p:cNvSpPr/>
          <p:nvPr/>
        </p:nvSpPr>
        <p:spPr>
          <a:xfrm>
            <a:off x="3772815" y="4514466"/>
            <a:ext cx="1669952" cy="3352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JHU </a:t>
            </a:r>
            <a:r>
              <a:rPr lang="en-US" sz="1400" dirty="0" err="1"/>
              <a:t>Pertea</a:t>
            </a:r>
            <a:r>
              <a:rPr lang="en-US" sz="1400" dirty="0"/>
              <a:t> Lab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A88A85-09E7-F344-A2B6-90CFDAD85988}"/>
              </a:ext>
            </a:extLst>
          </p:cNvPr>
          <p:cNvSpPr/>
          <p:nvPr/>
        </p:nvSpPr>
        <p:spPr>
          <a:xfrm>
            <a:off x="3194131" y="4131553"/>
            <a:ext cx="1080533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Guigó</a:t>
            </a:r>
            <a:r>
              <a:rPr lang="en-US" sz="1400" dirty="0"/>
              <a:t> Lab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871F41-ECB2-3F45-9507-941F6874F071}"/>
              </a:ext>
            </a:extLst>
          </p:cNvPr>
          <p:cNvSpPr/>
          <p:nvPr/>
        </p:nvSpPr>
        <p:spPr>
          <a:xfrm>
            <a:off x="486930" y="4131555"/>
            <a:ext cx="1284934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Bambu</a:t>
            </a:r>
            <a:r>
              <a:rPr lang="en-US" sz="1400" dirty="0"/>
              <a:t> Team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B0961E-3A67-8844-8FD8-71FB23FB79C3}"/>
              </a:ext>
            </a:extLst>
          </p:cNvPr>
          <p:cNvSpPr/>
          <p:nvPr/>
        </p:nvSpPr>
        <p:spPr>
          <a:xfrm>
            <a:off x="666167" y="4506774"/>
            <a:ext cx="1105698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Tilgner</a:t>
            </a:r>
            <a:r>
              <a:rPr lang="en-US" sz="1400" dirty="0"/>
              <a:t> Lab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C169D3-3AC9-9747-9727-DA78573CAD22}"/>
              </a:ext>
            </a:extLst>
          </p:cNvPr>
          <p:cNvSpPr/>
          <p:nvPr/>
        </p:nvSpPr>
        <p:spPr>
          <a:xfrm>
            <a:off x="4393064" y="4128455"/>
            <a:ext cx="1484866" cy="3229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IsoTools</a:t>
            </a:r>
            <a:r>
              <a:rPr lang="en-US" sz="1400" dirty="0"/>
              <a:t> Team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2F898C5-C821-DD41-AB20-795E4B8F7089}"/>
              </a:ext>
            </a:extLst>
          </p:cNvPr>
          <p:cNvSpPr/>
          <p:nvPr/>
        </p:nvSpPr>
        <p:spPr>
          <a:xfrm>
            <a:off x="7198661" y="4514466"/>
            <a:ext cx="1269571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Vollmers</a:t>
            </a:r>
            <a:r>
              <a:rPr lang="en-US" sz="1400" dirty="0"/>
              <a:t> Lab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0AAD1-8287-044A-8707-CC7D9EF74BC6}"/>
              </a:ext>
            </a:extLst>
          </p:cNvPr>
          <p:cNvSpPr/>
          <p:nvPr/>
        </p:nvSpPr>
        <p:spPr>
          <a:xfrm>
            <a:off x="7494693" y="4108421"/>
            <a:ext cx="1110704" cy="3229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Ritchie Lab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9E9CB8B-61DD-164B-B81C-6BFC78E0F10A}"/>
              </a:ext>
            </a:extLst>
          </p:cNvPr>
          <p:cNvSpPr/>
          <p:nvPr/>
        </p:nvSpPr>
        <p:spPr>
          <a:xfrm>
            <a:off x="5603424" y="4520607"/>
            <a:ext cx="1378756" cy="3229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IB Lab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5EE45C7-E49B-0742-AF71-6BA952877AF0}"/>
              </a:ext>
            </a:extLst>
          </p:cNvPr>
          <p:cNvSpPr/>
          <p:nvPr/>
        </p:nvSpPr>
        <p:spPr>
          <a:xfrm>
            <a:off x="5996330" y="4128455"/>
            <a:ext cx="1233498" cy="3229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Kawaji</a:t>
            </a:r>
            <a:r>
              <a:rPr lang="en-US" sz="1400" dirty="0"/>
              <a:t> Lab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96BB6B9-D3CD-8F4C-AD93-4BE730077165}"/>
              </a:ext>
            </a:extLst>
          </p:cNvPr>
          <p:cNvSpPr/>
          <p:nvPr/>
        </p:nvSpPr>
        <p:spPr>
          <a:xfrm>
            <a:off x="2138176" y="4514466"/>
            <a:ext cx="1378756" cy="3352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Mortazavi Lab</a:t>
            </a:r>
          </a:p>
        </p:txBody>
      </p:sp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7DFCF6-B3A5-F940-A103-CA99F71F5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5" y="844341"/>
            <a:ext cx="4411331" cy="2643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B1C39-5B81-C742-823C-3073C35C9C5D}"/>
              </a:ext>
            </a:extLst>
          </p:cNvPr>
          <p:cNvSpPr txBox="1"/>
          <p:nvPr/>
        </p:nvSpPr>
        <p:spPr>
          <a:xfrm>
            <a:off x="1278321" y="3488266"/>
            <a:ext cx="24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LRGASP consortium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F2CA8-BA3C-AA46-8ED2-4E9AE33DE8F6}"/>
              </a:ext>
            </a:extLst>
          </p:cNvPr>
          <p:cNvSpPr txBox="1"/>
          <p:nvPr/>
        </p:nvSpPr>
        <p:spPr>
          <a:xfrm>
            <a:off x="5336516" y="1082330"/>
            <a:ext cx="3724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LRGASP Evaluation Team</a:t>
            </a:r>
          </a:p>
          <a:p>
            <a:r>
              <a:rPr lang="en-US" sz="1200" dirty="0"/>
              <a:t>Ana Conesa and Fran Pardo (SQANTI developers)</a:t>
            </a:r>
          </a:p>
          <a:p>
            <a:r>
              <a:rPr lang="en-US" sz="1200" dirty="0"/>
              <a:t>Gloria </a:t>
            </a:r>
            <a:r>
              <a:rPr lang="en-US" sz="1200" dirty="0" err="1"/>
              <a:t>Sheynkman</a:t>
            </a:r>
            <a:r>
              <a:rPr lang="en-US" sz="1200" dirty="0"/>
              <a:t> (experimental validation lead)</a:t>
            </a:r>
          </a:p>
          <a:p>
            <a:r>
              <a:rPr lang="en-US" sz="1200" dirty="0"/>
              <a:t>Kin Fai, </a:t>
            </a:r>
            <a:r>
              <a:rPr lang="en-US" sz="1200" dirty="0" err="1"/>
              <a:t>Dingjie</a:t>
            </a:r>
            <a:r>
              <a:rPr lang="en-US" sz="1200" dirty="0"/>
              <a:t>  Wang, </a:t>
            </a:r>
            <a:r>
              <a:rPr lang="en-US" sz="1200" dirty="0" err="1"/>
              <a:t>Haoran</a:t>
            </a:r>
            <a:r>
              <a:rPr lang="en-US" sz="1200" dirty="0"/>
              <a:t> Li (Challenge 2 evaluators)</a:t>
            </a:r>
          </a:p>
          <a:p>
            <a:r>
              <a:rPr lang="en-US" sz="1200" dirty="0"/>
              <a:t>Adam Frankish and Jane Loveland (GENCODE)</a:t>
            </a:r>
          </a:p>
          <a:p>
            <a:r>
              <a:rPr lang="en-US" sz="1200" dirty="0"/>
              <a:t>Mark </a:t>
            </a:r>
            <a:r>
              <a:rPr lang="en-US" sz="1200" dirty="0" err="1"/>
              <a:t>Diekhans</a:t>
            </a:r>
            <a:r>
              <a:rPr lang="en-US" sz="1200" dirty="0"/>
              <a:t> (UCSC Genome Browser)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90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C0BF4-0CAC-344D-A175-F97A1E43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Overview</a:t>
            </a:r>
            <a:r>
              <a:rPr lang="es-ES_tradnl" dirty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participation</a:t>
            </a:r>
            <a:r>
              <a:rPr lang="es-ES_tradnl" dirty="0"/>
              <a:t> </a:t>
            </a:r>
            <a:r>
              <a:rPr lang="es-ES_tradnl" dirty="0" err="1"/>
              <a:t>effort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E4AF9F-3ECB-6B42-A156-090540D6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57820-16D4-EE48-90F0-271BEC70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B91ACC-5B01-2441-A4E6-A9F017CE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6</a:t>
            </a:fld>
            <a:endParaRPr lang="en-US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C9E57-A352-D14C-AF2C-A51A77853AAE}"/>
              </a:ext>
            </a:extLst>
          </p:cNvPr>
          <p:cNvSpPr txBox="1"/>
          <p:nvPr/>
        </p:nvSpPr>
        <p:spPr>
          <a:xfrm>
            <a:off x="174091" y="699033"/>
            <a:ext cx="9134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 submissions from 11 different labs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E0BCC85-96D7-6B40-8DD4-0FEF0D414278}"/>
              </a:ext>
            </a:extLst>
          </p:cNvPr>
          <p:cNvGrpSpPr/>
          <p:nvPr/>
        </p:nvGrpSpPr>
        <p:grpSpPr>
          <a:xfrm>
            <a:off x="1573787" y="1006811"/>
            <a:ext cx="5837583" cy="3837692"/>
            <a:chOff x="1573787" y="1006811"/>
            <a:chExt cx="5837583" cy="383769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835E486-69F8-4441-BA1A-83ED11A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4067" y="2864313"/>
              <a:ext cx="5745508" cy="19801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763255-0C43-2344-AE3C-B2CA286CA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4" b="52271"/>
            <a:stretch/>
          </p:blipFill>
          <p:spPr>
            <a:xfrm>
              <a:off x="1573787" y="1006811"/>
              <a:ext cx="5837583" cy="1857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84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778" y="1659208"/>
            <a:ext cx="8156444" cy="1354117"/>
          </a:xfrm>
        </p:spPr>
        <p:txBody>
          <a:bodyPr anchor="ctr">
            <a:normAutofit/>
          </a:bodyPr>
          <a:lstStyle/>
          <a:p>
            <a:r>
              <a:rPr lang="es-ES" dirty="0" err="1">
                <a:solidFill>
                  <a:schemeClr val="tx2"/>
                </a:solidFill>
              </a:rPr>
              <a:t>Intersection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analysis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6" name="Google Shape;272;p51">
            <a:extLst>
              <a:ext uri="{FF2B5EF4-FFF2-40B4-BE49-F238E27FC236}">
                <a16:creationId xmlns:a16="http://schemas.microsoft.com/office/drawing/2014/main" id="{5C40E11F-4DB3-4C4A-9718-36C4EDBC40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007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45A25D-D843-D945-9DE2-344FF7C9A465}"/>
              </a:ext>
            </a:extLst>
          </p:cNvPr>
          <p:cNvCxnSpPr>
            <a:stCxn id="7" idx="1"/>
            <a:endCxn id="9" idx="3"/>
          </p:cNvCxnSpPr>
          <p:nvPr/>
        </p:nvCxnSpPr>
        <p:spPr>
          <a:xfrm>
            <a:off x="1498673" y="1657075"/>
            <a:ext cx="61199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F21D94B-1ABA-9242-BE4B-A9B62ECF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Junction Chain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B46E7-46DE-1F40-B8A7-7EF331F3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02963-5250-4448-97D0-462D9B2E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A476C-C02F-1740-AABC-F654FD89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8</a:t>
            </a:fld>
            <a:endParaRPr lang="en-US" noProof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48E5D8-13F4-A44B-B644-7FA522566415}"/>
              </a:ext>
            </a:extLst>
          </p:cNvPr>
          <p:cNvSpPr/>
          <p:nvPr/>
        </p:nvSpPr>
        <p:spPr>
          <a:xfrm>
            <a:off x="1498673" y="1497826"/>
            <a:ext cx="1561672" cy="318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47602-7C64-D946-A3A0-3E367C57BA72}"/>
              </a:ext>
            </a:extLst>
          </p:cNvPr>
          <p:cNvSpPr/>
          <p:nvPr/>
        </p:nvSpPr>
        <p:spPr>
          <a:xfrm>
            <a:off x="3694987" y="1497826"/>
            <a:ext cx="1561672" cy="318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D971D79-6E4A-EA40-8094-643EDB0896CA}"/>
              </a:ext>
            </a:extLst>
          </p:cNvPr>
          <p:cNvSpPr/>
          <p:nvPr/>
        </p:nvSpPr>
        <p:spPr>
          <a:xfrm>
            <a:off x="6056975" y="1497826"/>
            <a:ext cx="1561672" cy="318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D389F8-FD84-8049-99A7-4FE17C3520E5}"/>
              </a:ext>
            </a:extLst>
          </p:cNvPr>
          <p:cNvCxnSpPr>
            <a:cxnSpLocks/>
            <a:stCxn id="13" idx="1"/>
            <a:endCxn id="15" idx="3"/>
          </p:cNvCxnSpPr>
          <p:nvPr/>
        </p:nvCxnSpPr>
        <p:spPr>
          <a:xfrm>
            <a:off x="2547183" y="2251622"/>
            <a:ext cx="54755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C88E43-3396-A44F-9BAC-FD77861C3029}"/>
              </a:ext>
            </a:extLst>
          </p:cNvPr>
          <p:cNvSpPr/>
          <p:nvPr/>
        </p:nvSpPr>
        <p:spPr>
          <a:xfrm>
            <a:off x="2547183" y="2092373"/>
            <a:ext cx="513162" cy="3184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814320D-B85A-034A-9D01-AB442DB68E60}"/>
              </a:ext>
            </a:extLst>
          </p:cNvPr>
          <p:cNvSpPr/>
          <p:nvPr/>
        </p:nvSpPr>
        <p:spPr>
          <a:xfrm>
            <a:off x="3694987" y="2092373"/>
            <a:ext cx="1561672" cy="3184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2AA7A84-C184-5E4A-8C6B-1ACF2671ECA4}"/>
              </a:ext>
            </a:extLst>
          </p:cNvPr>
          <p:cNvSpPr/>
          <p:nvPr/>
        </p:nvSpPr>
        <p:spPr>
          <a:xfrm>
            <a:off x="6056975" y="2092373"/>
            <a:ext cx="1965788" cy="3184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4A1F7B-118B-154C-8F2F-7462AB46C356}"/>
              </a:ext>
            </a:extLst>
          </p:cNvPr>
          <p:cNvCxnSpPr>
            <a:cxnSpLocks/>
            <a:stCxn id="17" idx="1"/>
            <a:endCxn id="19" idx="3"/>
          </p:cNvCxnSpPr>
          <p:nvPr/>
        </p:nvCxnSpPr>
        <p:spPr>
          <a:xfrm>
            <a:off x="1622735" y="2867905"/>
            <a:ext cx="56572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F6BEDB-0716-814F-AD81-73AADCF114D4}"/>
              </a:ext>
            </a:extLst>
          </p:cNvPr>
          <p:cNvSpPr/>
          <p:nvPr/>
        </p:nvSpPr>
        <p:spPr>
          <a:xfrm>
            <a:off x="1622735" y="2708656"/>
            <a:ext cx="1437610" cy="3184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6C1F97D-6858-7A43-B31E-D3C6D1875E11}"/>
              </a:ext>
            </a:extLst>
          </p:cNvPr>
          <p:cNvSpPr/>
          <p:nvPr/>
        </p:nvSpPr>
        <p:spPr>
          <a:xfrm>
            <a:off x="3694987" y="2708656"/>
            <a:ext cx="1561672" cy="3184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0C5C71C-6AA1-884B-8CA9-B690954E8629}"/>
              </a:ext>
            </a:extLst>
          </p:cNvPr>
          <p:cNvSpPr/>
          <p:nvPr/>
        </p:nvSpPr>
        <p:spPr>
          <a:xfrm>
            <a:off x="6056975" y="2708656"/>
            <a:ext cx="1222982" cy="3184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3F1FD6-CCAA-7748-99AD-2C4994668A7C}"/>
              </a:ext>
            </a:extLst>
          </p:cNvPr>
          <p:cNvCxnSpPr>
            <a:cxnSpLocks/>
            <a:endCxn id="27" idx="3"/>
          </p:cNvCxnSpPr>
          <p:nvPr/>
        </p:nvCxnSpPr>
        <p:spPr>
          <a:xfrm>
            <a:off x="3921663" y="3691267"/>
            <a:ext cx="36969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008CABD-AF56-7242-9C66-C0CC92907D3E}"/>
              </a:ext>
            </a:extLst>
          </p:cNvPr>
          <p:cNvSpPr/>
          <p:nvPr/>
        </p:nvSpPr>
        <p:spPr>
          <a:xfrm>
            <a:off x="3694987" y="3532018"/>
            <a:ext cx="1561672" cy="3184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2C1950-AD85-904A-8480-4E1B2B9F220B}"/>
              </a:ext>
            </a:extLst>
          </p:cNvPr>
          <p:cNvSpPr/>
          <p:nvPr/>
        </p:nvSpPr>
        <p:spPr>
          <a:xfrm>
            <a:off x="6056975" y="3532018"/>
            <a:ext cx="1561672" cy="3184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794253-BEB7-1640-B041-EAED28F06783}"/>
              </a:ext>
            </a:extLst>
          </p:cNvPr>
          <p:cNvCxnSpPr>
            <a:cxnSpLocks/>
            <a:endCxn id="31" idx="3"/>
          </p:cNvCxnSpPr>
          <p:nvPr/>
        </p:nvCxnSpPr>
        <p:spPr>
          <a:xfrm>
            <a:off x="3899403" y="4264672"/>
            <a:ext cx="4101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4133DF-B4A7-0746-BB4E-FD15B89CEC65}"/>
              </a:ext>
            </a:extLst>
          </p:cNvPr>
          <p:cNvSpPr/>
          <p:nvPr/>
        </p:nvSpPr>
        <p:spPr>
          <a:xfrm>
            <a:off x="3875119" y="4105423"/>
            <a:ext cx="1381540" cy="3184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35E192E-D0AE-4148-8497-FD983F43F7F2}"/>
              </a:ext>
            </a:extLst>
          </p:cNvPr>
          <p:cNvSpPr/>
          <p:nvPr/>
        </p:nvSpPr>
        <p:spPr>
          <a:xfrm>
            <a:off x="6034715" y="4105423"/>
            <a:ext cx="1965788" cy="3184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E7FF7715-1CC7-404D-BAA6-CF60A8D2225B}"/>
              </a:ext>
            </a:extLst>
          </p:cNvPr>
          <p:cNvSpPr/>
          <p:nvPr/>
        </p:nvSpPr>
        <p:spPr>
          <a:xfrm>
            <a:off x="8000503" y="1368439"/>
            <a:ext cx="455111" cy="17383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0BD0400-8563-A645-884D-32F2F61AE3CD}"/>
              </a:ext>
            </a:extLst>
          </p:cNvPr>
          <p:cNvSpPr/>
          <p:nvPr/>
        </p:nvSpPr>
        <p:spPr>
          <a:xfrm>
            <a:off x="8022763" y="3382853"/>
            <a:ext cx="455111" cy="115786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BBFF59-60C0-2449-94ED-AE0A39B19A4A}"/>
              </a:ext>
            </a:extLst>
          </p:cNvPr>
          <p:cNvSpPr txBox="1"/>
          <p:nvPr/>
        </p:nvSpPr>
        <p:spPr>
          <a:xfrm>
            <a:off x="8502158" y="2046562"/>
            <a:ext cx="6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UJC1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CE350A-4A6B-3C40-BEBD-3AA5790CAF6B}"/>
              </a:ext>
            </a:extLst>
          </p:cNvPr>
          <p:cNvSpPr txBox="1"/>
          <p:nvPr/>
        </p:nvSpPr>
        <p:spPr>
          <a:xfrm>
            <a:off x="8502158" y="3777121"/>
            <a:ext cx="64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UJC2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AD2440-E44F-2C4D-BEB6-004C14F0183B}"/>
              </a:ext>
            </a:extLst>
          </p:cNvPr>
          <p:cNvSpPr txBox="1"/>
          <p:nvPr/>
        </p:nvSpPr>
        <p:spPr>
          <a:xfrm>
            <a:off x="74957" y="147240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92D7B5-85D4-974F-9610-FDBB210995BA}"/>
              </a:ext>
            </a:extLst>
          </p:cNvPr>
          <p:cNvSpPr txBox="1"/>
          <p:nvPr/>
        </p:nvSpPr>
        <p:spPr>
          <a:xfrm>
            <a:off x="74957" y="204153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215C38-3505-0149-B64A-5CC9194E0BC8}"/>
              </a:ext>
            </a:extLst>
          </p:cNvPr>
          <p:cNvSpPr txBox="1"/>
          <p:nvPr/>
        </p:nvSpPr>
        <p:spPr>
          <a:xfrm>
            <a:off x="74957" y="2682242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60A7B0-C4A2-5B4A-BA91-2043B6414580}"/>
              </a:ext>
            </a:extLst>
          </p:cNvPr>
          <p:cNvSpPr txBox="1"/>
          <p:nvPr/>
        </p:nvSpPr>
        <p:spPr>
          <a:xfrm>
            <a:off x="74957" y="3502614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CE85C-92D8-0748-849E-B9CA6522F55B}"/>
              </a:ext>
            </a:extLst>
          </p:cNvPr>
          <p:cNvSpPr txBox="1"/>
          <p:nvPr/>
        </p:nvSpPr>
        <p:spPr>
          <a:xfrm>
            <a:off x="74957" y="4052805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EDE6F5-C80B-6F40-A5B3-2A313EF04D34}"/>
              </a:ext>
            </a:extLst>
          </p:cNvPr>
          <p:cNvSpPr txBox="1"/>
          <p:nvPr/>
        </p:nvSpPr>
        <p:spPr>
          <a:xfrm>
            <a:off x="174091" y="699033"/>
            <a:ext cx="9134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Unique Junction Chain (UJC) to drive the comparison of detections across pipelines</a:t>
            </a:r>
          </a:p>
        </p:txBody>
      </p:sp>
    </p:spTree>
    <p:extLst>
      <p:ext uri="{BB962C8B-B14F-4D97-AF65-F5344CB8AC3E}">
        <p14:creationId xmlns:p14="http://schemas.microsoft.com/office/powerpoint/2010/main" val="121218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31931-6A44-A548-B11D-60E33B12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Pair-wise Relative Overlap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84E5A-AE20-1C4C-8011-461556AD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91" y="4878890"/>
            <a:ext cx="3635908" cy="273113"/>
          </a:xfrm>
        </p:spPr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0C513-287C-7747-A11C-0A5D16B5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9</a:t>
            </a:fld>
            <a:endParaRPr lang="en-US" noProof="1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31B4CD-15D6-534B-8F0C-635A1A3E7125}"/>
              </a:ext>
            </a:extLst>
          </p:cNvPr>
          <p:cNvGrpSpPr/>
          <p:nvPr/>
        </p:nvGrpSpPr>
        <p:grpSpPr>
          <a:xfrm>
            <a:off x="489329" y="1973720"/>
            <a:ext cx="1953388" cy="1041572"/>
            <a:chOff x="566355" y="2248166"/>
            <a:chExt cx="1953388" cy="10415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DA9063-F25F-6D49-919F-2A3500B922F6}"/>
                </a:ext>
              </a:extLst>
            </p:cNvPr>
            <p:cNvSpPr/>
            <p:nvPr/>
          </p:nvSpPr>
          <p:spPr>
            <a:xfrm>
              <a:off x="725214" y="2448910"/>
              <a:ext cx="840827" cy="840828"/>
            </a:xfrm>
            <a:prstGeom prst="ellipse">
              <a:avLst/>
            </a:prstGeom>
            <a:ln>
              <a:solidFill>
                <a:srgbClr val="15918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D0E710-B181-F849-B51E-9A5D82EE2024}"/>
                </a:ext>
              </a:extLst>
            </p:cNvPr>
            <p:cNvSpPr/>
            <p:nvPr/>
          </p:nvSpPr>
          <p:spPr>
            <a:xfrm>
              <a:off x="915607" y="2448910"/>
              <a:ext cx="840827" cy="84082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916781-B2EB-C747-B89F-4870B9C73B26}"/>
                </a:ext>
              </a:extLst>
            </p:cNvPr>
            <p:cNvSpPr txBox="1"/>
            <p:nvPr/>
          </p:nvSpPr>
          <p:spPr>
            <a:xfrm>
              <a:off x="566355" y="224816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5BE6EA-105E-0843-80FF-2F3D51878B4A}"/>
                </a:ext>
              </a:extLst>
            </p:cNvPr>
            <p:cNvSpPr txBox="1"/>
            <p:nvPr/>
          </p:nvSpPr>
          <p:spPr>
            <a:xfrm>
              <a:off x="1608083" y="2248166"/>
              <a:ext cx="91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B,C,D,…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5A2483-611B-8A40-B7B1-4362EC670424}"/>
              </a:ext>
            </a:extLst>
          </p:cNvPr>
          <p:cNvGrpSpPr/>
          <p:nvPr/>
        </p:nvGrpSpPr>
        <p:grpSpPr>
          <a:xfrm>
            <a:off x="3429118" y="1959503"/>
            <a:ext cx="2457882" cy="1055789"/>
            <a:chOff x="3211792" y="2202418"/>
            <a:chExt cx="2457882" cy="105578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47191A-1409-A241-9BD1-0E73DCF38C2D}"/>
                </a:ext>
              </a:extLst>
            </p:cNvPr>
            <p:cNvSpPr/>
            <p:nvPr/>
          </p:nvSpPr>
          <p:spPr>
            <a:xfrm>
              <a:off x="3389586" y="2417379"/>
              <a:ext cx="840827" cy="840828"/>
            </a:xfrm>
            <a:prstGeom prst="ellipse">
              <a:avLst/>
            </a:prstGeom>
            <a:ln>
              <a:solidFill>
                <a:srgbClr val="15918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B7E6B1-04EB-B944-8961-9C7CD9AC637B}"/>
                </a:ext>
              </a:extLst>
            </p:cNvPr>
            <p:cNvSpPr/>
            <p:nvPr/>
          </p:nvSpPr>
          <p:spPr>
            <a:xfrm>
              <a:off x="4100244" y="2417379"/>
              <a:ext cx="840827" cy="84082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F7A4B2-3BA2-4A41-9A7B-A61F7E012BE8}"/>
                </a:ext>
              </a:extLst>
            </p:cNvPr>
            <p:cNvSpPr txBox="1"/>
            <p:nvPr/>
          </p:nvSpPr>
          <p:spPr>
            <a:xfrm>
              <a:off x="3211792" y="220241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E0A456-6344-664C-9D81-78943A8D33AE}"/>
                </a:ext>
              </a:extLst>
            </p:cNvPr>
            <p:cNvSpPr txBox="1"/>
            <p:nvPr/>
          </p:nvSpPr>
          <p:spPr>
            <a:xfrm>
              <a:off x="4758014" y="2202418"/>
              <a:ext cx="91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B,C,D,…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F84B8B-F5EF-F64B-91D0-0457E0411B42}"/>
              </a:ext>
            </a:extLst>
          </p:cNvPr>
          <p:cNvGrpSpPr/>
          <p:nvPr/>
        </p:nvGrpSpPr>
        <p:grpSpPr>
          <a:xfrm>
            <a:off x="371529" y="3391844"/>
            <a:ext cx="1481962" cy="1400125"/>
            <a:chOff x="409900" y="3466162"/>
            <a:chExt cx="1481962" cy="140012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CB954D-7677-F54C-860A-6D89A5E6CD9F}"/>
                </a:ext>
              </a:extLst>
            </p:cNvPr>
            <p:cNvSpPr txBox="1"/>
            <p:nvPr/>
          </p:nvSpPr>
          <p:spPr>
            <a:xfrm>
              <a:off x="1449225" y="346616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DDE0B4-1A11-E448-8EAE-C64223BD0924}"/>
                </a:ext>
              </a:extLst>
            </p:cNvPr>
            <p:cNvGrpSpPr/>
            <p:nvPr/>
          </p:nvGrpSpPr>
          <p:grpSpPr>
            <a:xfrm>
              <a:off x="409900" y="3771116"/>
              <a:ext cx="1481962" cy="1095171"/>
              <a:chOff x="409900" y="3771116"/>
              <a:chExt cx="1481962" cy="109517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5440EE8-9D2E-804D-96D2-3CF33349069E}"/>
                  </a:ext>
                </a:extLst>
              </p:cNvPr>
              <p:cNvSpPr/>
              <p:nvPr/>
            </p:nvSpPr>
            <p:spPr>
              <a:xfrm>
                <a:off x="725214" y="3783721"/>
                <a:ext cx="1145627" cy="10825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FC2366-290F-E844-94EA-BCB9DD5929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212" y="3783721"/>
                <a:ext cx="1166650" cy="1082566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1C3EF2-27A4-EF49-9B5A-B039EE712C11}"/>
                  </a:ext>
                </a:extLst>
              </p:cNvPr>
              <p:cNvSpPr/>
              <p:nvPr/>
            </p:nvSpPr>
            <p:spPr>
              <a:xfrm>
                <a:off x="725213" y="4540465"/>
                <a:ext cx="1145627" cy="7544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6B011C-167F-1B4C-86A7-0C4773800FA1}"/>
                  </a:ext>
                </a:extLst>
              </p:cNvPr>
              <p:cNvSpPr/>
              <p:nvPr/>
            </p:nvSpPr>
            <p:spPr>
              <a:xfrm rot="16200000">
                <a:off x="1060498" y="4276659"/>
                <a:ext cx="1095169" cy="8408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2E2B5B-E365-A441-868B-9F1FD106F8B5}"/>
                  </a:ext>
                </a:extLst>
              </p:cNvPr>
              <p:cNvSpPr txBox="1"/>
              <p:nvPr/>
            </p:nvSpPr>
            <p:spPr>
              <a:xfrm>
                <a:off x="409900" y="4393520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74C559-B6E8-9348-A890-F142F427CED0}"/>
              </a:ext>
            </a:extLst>
          </p:cNvPr>
          <p:cNvGrpSpPr/>
          <p:nvPr/>
        </p:nvGrpSpPr>
        <p:grpSpPr>
          <a:xfrm>
            <a:off x="3634053" y="3391844"/>
            <a:ext cx="1481962" cy="1400125"/>
            <a:chOff x="409900" y="3466162"/>
            <a:chExt cx="1481962" cy="140012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F220C8-5D14-D64D-82A5-E7D4C79E692B}"/>
                </a:ext>
              </a:extLst>
            </p:cNvPr>
            <p:cNvSpPr txBox="1"/>
            <p:nvPr/>
          </p:nvSpPr>
          <p:spPr>
            <a:xfrm>
              <a:off x="1449225" y="346616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A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BD54E1D-BD10-B74A-BFD0-87A0E461DF01}"/>
                </a:ext>
              </a:extLst>
            </p:cNvPr>
            <p:cNvGrpSpPr/>
            <p:nvPr/>
          </p:nvGrpSpPr>
          <p:grpSpPr>
            <a:xfrm>
              <a:off x="409900" y="3771116"/>
              <a:ext cx="1481962" cy="1095171"/>
              <a:chOff x="409900" y="3771116"/>
              <a:chExt cx="1481962" cy="109517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DE9792-A262-FC45-BB7B-DC6D03D49954}"/>
                  </a:ext>
                </a:extLst>
              </p:cNvPr>
              <p:cNvSpPr/>
              <p:nvPr/>
            </p:nvSpPr>
            <p:spPr>
              <a:xfrm>
                <a:off x="725214" y="3783721"/>
                <a:ext cx="1145627" cy="10825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92BF623-5A33-DF43-A8AE-CA2EB4309E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212" y="3783721"/>
                <a:ext cx="1166650" cy="1082566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99CFED1-ABF8-2A4E-B9D6-519C5D64BC47}"/>
                  </a:ext>
                </a:extLst>
              </p:cNvPr>
              <p:cNvSpPr/>
              <p:nvPr/>
            </p:nvSpPr>
            <p:spPr>
              <a:xfrm>
                <a:off x="725213" y="4540465"/>
                <a:ext cx="1145627" cy="7544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ACA5DC7-EBCB-A549-AAA4-A82952779770}"/>
                  </a:ext>
                </a:extLst>
              </p:cNvPr>
              <p:cNvSpPr/>
              <p:nvPr/>
            </p:nvSpPr>
            <p:spPr>
              <a:xfrm rot="16200000">
                <a:off x="1060498" y="4276659"/>
                <a:ext cx="1095169" cy="8408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C222D0-A1ED-8E4A-975D-58891C4CFF5A}"/>
                  </a:ext>
                </a:extLst>
              </p:cNvPr>
              <p:cNvSpPr txBox="1"/>
              <p:nvPr/>
            </p:nvSpPr>
            <p:spPr>
              <a:xfrm>
                <a:off x="409900" y="4393520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2A18FF-C843-C94E-811A-EF749636FDFE}"/>
              </a:ext>
            </a:extLst>
          </p:cNvPr>
          <p:cNvGrpSpPr/>
          <p:nvPr/>
        </p:nvGrpSpPr>
        <p:grpSpPr>
          <a:xfrm>
            <a:off x="6982514" y="3345718"/>
            <a:ext cx="1481962" cy="1400125"/>
            <a:chOff x="409900" y="3466162"/>
            <a:chExt cx="1481962" cy="140012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805AFF-BB12-5A4B-A769-0B9E76B0D9DB}"/>
                </a:ext>
              </a:extLst>
            </p:cNvPr>
            <p:cNvSpPr txBox="1"/>
            <p:nvPr/>
          </p:nvSpPr>
          <p:spPr>
            <a:xfrm>
              <a:off x="1449225" y="346616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A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C2E2D9A-06DC-214E-9B61-0519105F3C52}"/>
                </a:ext>
              </a:extLst>
            </p:cNvPr>
            <p:cNvGrpSpPr/>
            <p:nvPr/>
          </p:nvGrpSpPr>
          <p:grpSpPr>
            <a:xfrm>
              <a:off x="409900" y="3771116"/>
              <a:ext cx="1481962" cy="1095171"/>
              <a:chOff x="409900" y="3771116"/>
              <a:chExt cx="1481962" cy="1095171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92DED5B-AE35-F24B-9AD6-01DCA974CE37}"/>
                  </a:ext>
                </a:extLst>
              </p:cNvPr>
              <p:cNvSpPr/>
              <p:nvPr/>
            </p:nvSpPr>
            <p:spPr>
              <a:xfrm>
                <a:off x="725214" y="3783721"/>
                <a:ext cx="1145627" cy="10825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8094359-2ACB-264D-87DC-6CF07D9F90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212" y="3783721"/>
                <a:ext cx="1166650" cy="1082566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195365C-A7E2-0345-BCA8-AE202B84C624}"/>
                  </a:ext>
                </a:extLst>
              </p:cNvPr>
              <p:cNvSpPr/>
              <p:nvPr/>
            </p:nvSpPr>
            <p:spPr>
              <a:xfrm>
                <a:off x="725213" y="4540465"/>
                <a:ext cx="1145627" cy="7544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BCA880-47DC-264F-A526-83FC97CBB37E}"/>
                  </a:ext>
                </a:extLst>
              </p:cNvPr>
              <p:cNvSpPr/>
              <p:nvPr/>
            </p:nvSpPr>
            <p:spPr>
              <a:xfrm rot="16200000">
                <a:off x="1060498" y="4276659"/>
                <a:ext cx="1095169" cy="8408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419E1B-5635-7B45-9B61-200658707768}"/>
                  </a:ext>
                </a:extLst>
              </p:cNvPr>
              <p:cNvSpPr txBox="1"/>
              <p:nvPr/>
            </p:nvSpPr>
            <p:spPr>
              <a:xfrm>
                <a:off x="409900" y="4393520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</a:rPr>
                  <a:t>A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288990-4392-3648-AE49-D785521F12A4}"/>
              </a:ext>
            </a:extLst>
          </p:cNvPr>
          <p:cNvGrpSpPr/>
          <p:nvPr/>
        </p:nvGrpSpPr>
        <p:grpSpPr>
          <a:xfrm>
            <a:off x="6888933" y="1992175"/>
            <a:ext cx="1956168" cy="1023117"/>
            <a:chOff x="6965959" y="2146089"/>
            <a:chExt cx="1956168" cy="102311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E5C439-E61A-8D4B-9597-19667D2AB023}"/>
                </a:ext>
              </a:extLst>
            </p:cNvPr>
            <p:cNvSpPr/>
            <p:nvPr/>
          </p:nvSpPr>
          <p:spPr>
            <a:xfrm>
              <a:off x="7227072" y="2510667"/>
              <a:ext cx="504496" cy="476250"/>
            </a:xfrm>
            <a:prstGeom prst="ellipse">
              <a:avLst/>
            </a:prstGeom>
            <a:ln>
              <a:solidFill>
                <a:srgbClr val="15918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D99B56C-9DF2-134A-889A-44B7D303A490}"/>
                </a:ext>
              </a:extLst>
            </p:cNvPr>
            <p:cNvSpPr/>
            <p:nvPr/>
          </p:nvSpPr>
          <p:spPr>
            <a:xfrm>
              <a:off x="7311155" y="2328378"/>
              <a:ext cx="840827" cy="84082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BC2ACA-F2D7-F34C-8505-FEF8D4164400}"/>
                </a:ext>
              </a:extLst>
            </p:cNvPr>
            <p:cNvSpPr txBox="1"/>
            <p:nvPr/>
          </p:nvSpPr>
          <p:spPr>
            <a:xfrm>
              <a:off x="6965959" y="2179057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5F8BA5-0E20-2D4F-90FE-ECEF856295B3}"/>
                </a:ext>
              </a:extLst>
            </p:cNvPr>
            <p:cNvSpPr txBox="1"/>
            <p:nvPr/>
          </p:nvSpPr>
          <p:spPr>
            <a:xfrm>
              <a:off x="8010467" y="2146089"/>
              <a:ext cx="91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</a:rPr>
                <a:t>B,C,D,…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7C59D85-414A-B341-A709-D244DF85CDA6}"/>
              </a:ext>
            </a:extLst>
          </p:cNvPr>
          <p:cNvSpPr txBox="1"/>
          <p:nvPr/>
        </p:nvSpPr>
        <p:spPr>
          <a:xfrm>
            <a:off x="174091" y="699033"/>
            <a:ext cx="913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Overlap between two pipelines (A, B) in the detected genes / junctions / UJCs with respect to ONE of the pipelines ( rows in the heatmap)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4753D65-D953-424E-A29C-D21AAD3F88A6}"/>
                  </a:ext>
                </a:extLst>
              </p:cNvPr>
              <p:cNvSpPr txBox="1"/>
              <p:nvPr/>
            </p:nvSpPr>
            <p:spPr>
              <a:xfrm>
                <a:off x="4083562" y="989787"/>
                <a:ext cx="61920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4753D65-D953-424E-A29C-D21AAD3F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562" y="989787"/>
                <a:ext cx="619208" cy="518604"/>
              </a:xfrm>
              <a:prstGeom prst="rect">
                <a:avLst/>
              </a:prstGeom>
              <a:blipFill>
                <a:blip r:embed="rId2"/>
                <a:stretch>
                  <a:fillRect l="-8000" t="-4762" r="-6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Down Arrow 55">
            <a:extLst>
              <a:ext uri="{FF2B5EF4-FFF2-40B4-BE49-F238E27FC236}">
                <a16:creationId xmlns:a16="http://schemas.microsoft.com/office/drawing/2014/main" id="{E8B0D607-3F43-254D-BBA8-7F26E2A0ACF5}"/>
              </a:ext>
            </a:extLst>
          </p:cNvPr>
          <p:cNvSpPr/>
          <p:nvPr/>
        </p:nvSpPr>
        <p:spPr>
          <a:xfrm>
            <a:off x="1068601" y="3215811"/>
            <a:ext cx="261540" cy="31258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060994AE-BEDF-FD47-B492-0975A4170D9A}"/>
              </a:ext>
            </a:extLst>
          </p:cNvPr>
          <p:cNvSpPr/>
          <p:nvPr/>
        </p:nvSpPr>
        <p:spPr>
          <a:xfrm>
            <a:off x="4300558" y="3193297"/>
            <a:ext cx="261540" cy="31258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>
            <a:extLst>
              <a:ext uri="{FF2B5EF4-FFF2-40B4-BE49-F238E27FC236}">
                <a16:creationId xmlns:a16="http://schemas.microsoft.com/office/drawing/2014/main" id="{5794F1A0-8CDB-C740-9C67-78E382E2B59E}"/>
              </a:ext>
            </a:extLst>
          </p:cNvPr>
          <p:cNvSpPr/>
          <p:nvPr/>
        </p:nvSpPr>
        <p:spPr>
          <a:xfrm>
            <a:off x="7613864" y="3173988"/>
            <a:ext cx="261540" cy="31258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B0DDF6-DA3F-1A4D-92DA-8F7DDC9AD145}"/>
              </a:ext>
            </a:extLst>
          </p:cNvPr>
          <p:cNvSpPr txBox="1"/>
          <p:nvPr/>
        </p:nvSpPr>
        <p:spPr>
          <a:xfrm>
            <a:off x="575553" y="1562499"/>
            <a:ext cx="1389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overlap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1D94C8-BADD-2048-B0C3-FECB1388F737}"/>
              </a:ext>
            </a:extLst>
          </p:cNvPr>
          <p:cNvSpPr txBox="1"/>
          <p:nvPr/>
        </p:nvSpPr>
        <p:spPr>
          <a:xfrm>
            <a:off x="3746834" y="1570235"/>
            <a:ext cx="1333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overlap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F0891F-A556-B14D-A4CA-92458D5DC3C0}"/>
              </a:ext>
            </a:extLst>
          </p:cNvPr>
          <p:cNvSpPr txBox="1"/>
          <p:nvPr/>
        </p:nvSpPr>
        <p:spPr>
          <a:xfrm>
            <a:off x="7145032" y="1542716"/>
            <a:ext cx="1115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Subgroup</a:t>
            </a:r>
          </a:p>
        </p:txBody>
      </p:sp>
    </p:spTree>
    <p:extLst>
      <p:ext uri="{BB962C8B-B14F-4D97-AF65-F5344CB8AC3E}">
        <p14:creationId xmlns:p14="http://schemas.microsoft.com/office/powerpoint/2010/main" val="14840754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naConesaLab">
      <a:dk1>
        <a:srgbClr val="7F7F7F"/>
      </a:dk1>
      <a:lt1>
        <a:sysClr val="window" lastClr="FFFFFF"/>
      </a:lt1>
      <a:dk2>
        <a:srgbClr val="505046"/>
      </a:dk2>
      <a:lt2>
        <a:srgbClr val="FFFFFF"/>
      </a:lt2>
      <a:accent1>
        <a:srgbClr val="F58A53"/>
      </a:accent1>
      <a:accent2>
        <a:srgbClr val="FDC659"/>
      </a:accent2>
      <a:accent3>
        <a:srgbClr val="159187"/>
      </a:accent3>
      <a:accent4>
        <a:srgbClr val="EEECE1"/>
      </a:accent4>
      <a:accent5>
        <a:srgbClr val="FE6237"/>
      </a:accent5>
      <a:accent6>
        <a:srgbClr val="CC9900"/>
      </a:accent6>
      <a:hlink>
        <a:srgbClr val="FDC659"/>
      </a:hlink>
      <a:folHlink>
        <a:srgbClr val="159187"/>
      </a:folHlink>
    </a:clrScheme>
    <a:fontScheme name="AnaConesaLab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_final.potx" id="{9A79C616-E68A-4F9E-B95E-21EC1D9AE9D1}" vid="{8A335268-F8DC-484D-A432-E4BE2B54311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14155</TotalTime>
  <Words>1442</Words>
  <Application>Microsoft Macintosh PowerPoint</Application>
  <PresentationFormat>On-screen Show (16:9)</PresentationFormat>
  <Paragraphs>315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Open Sans Light</vt:lpstr>
      <vt:lpstr>Calibri</vt:lpstr>
      <vt:lpstr>Cambria Math</vt:lpstr>
      <vt:lpstr>Open Sans</vt:lpstr>
      <vt:lpstr>Arial</vt:lpstr>
      <vt:lpstr>Flow</vt:lpstr>
      <vt:lpstr>PowerPoint Presentation</vt:lpstr>
      <vt:lpstr>The LRGASP</vt:lpstr>
      <vt:lpstr>The LRGASP Challenge 1: Transcript identification</vt:lpstr>
      <vt:lpstr>Evaluation is based on SQANTI categories</vt:lpstr>
      <vt:lpstr>Evaluation code of conduct</vt:lpstr>
      <vt:lpstr>Overview of the participation effort</vt:lpstr>
      <vt:lpstr>PowerPoint Presentation</vt:lpstr>
      <vt:lpstr>Unique Junction Chain</vt:lpstr>
      <vt:lpstr>Pair-wise Relative Overlap</vt:lpstr>
      <vt:lpstr>Number of known genes detected (WTC11)</vt:lpstr>
      <vt:lpstr>Number of known genes detected (H1 mix)</vt:lpstr>
      <vt:lpstr>Number of known genes detected (mouse ES)</vt:lpstr>
      <vt:lpstr>Relative overlap for known genes</vt:lpstr>
      <vt:lpstr>Number of SJ detected (WTC11)</vt:lpstr>
      <vt:lpstr>Number of SJ detected (H1 mix)</vt:lpstr>
      <vt:lpstr>Number of SJ detected (mouse ES)</vt:lpstr>
      <vt:lpstr>Relative overlap for splice junctions</vt:lpstr>
      <vt:lpstr>Number of detected UJC</vt:lpstr>
      <vt:lpstr>Identification of UJC</vt:lpstr>
      <vt:lpstr>Relative overlap for UJC</vt:lpstr>
      <vt:lpstr>Relative overlap for dominant UJC per gene</vt:lpstr>
      <vt:lpstr>FSM UJC found by several pipelines vs log(median CPM)</vt:lpstr>
      <vt:lpstr>NNC UJC found by several pipelines vs log(median CPM)</vt:lpstr>
      <vt:lpstr>Platform detection patterns: %PB vs. %ONT</vt:lpstr>
      <vt:lpstr>Platform detection patterns: %PB vs. %ONT</vt:lpstr>
      <vt:lpstr>Genome Browser View</vt:lpstr>
      <vt:lpstr>Genome Browser View</vt:lpstr>
      <vt:lpstr>Genome Browser View</vt:lpstr>
      <vt:lpstr>PowerPoint Presentation</vt:lpstr>
      <vt:lpstr>Metrics for All Transcripts evaluations</vt:lpstr>
      <vt:lpstr>FSM: 5’ reference support vs 3’ reference support</vt:lpstr>
      <vt:lpstr>FSM: CAGE support vs. polyA support</vt:lpstr>
      <vt:lpstr>ISM: CAGE support vs. polyA support</vt:lpstr>
      <vt:lpstr>% NIC SNTM vs % NNC SNTM</vt:lpstr>
      <vt:lpstr>NNC: % Full Illumina support vs Non canonical SJ</vt:lpstr>
      <vt:lpstr>PowerPoint Presentation</vt:lpstr>
      <vt:lpstr>Evaluation Metrics for SIRVs</vt:lpstr>
      <vt:lpstr>Number of reported SIRVs</vt:lpstr>
      <vt:lpstr>SIRV metrics</vt:lpstr>
      <vt:lpstr>SIRV metrics</vt:lpstr>
      <vt:lpstr>SIRVs : Sensitivity vs Precision </vt:lpstr>
      <vt:lpstr>PowerPoint Presentation</vt:lpstr>
      <vt:lpstr>Simulation description</vt:lpstr>
      <vt:lpstr>Simulation: comparison of results</vt:lpstr>
      <vt:lpstr>Simulation: comparison of results</vt:lpstr>
      <vt:lpstr>Simulation: comparison of results</vt:lpstr>
      <vt:lpstr>Simulation: comparison of results</vt:lpstr>
      <vt:lpstr>Simulation: comparison of results</vt:lpstr>
      <vt:lpstr>Simulation: comparison of results</vt:lpstr>
      <vt:lpstr>Simulation: comparison of results</vt:lpstr>
      <vt:lpstr>Simulation: comparison of results</vt:lpstr>
      <vt:lpstr>Simulation: comparison of results</vt:lpstr>
      <vt:lpstr>Simulation: comparison of results</vt:lpstr>
      <vt:lpstr>Next actions….</vt:lpstr>
      <vt:lpstr>Challenge 1 Validation Experimental Design in Progress</vt:lpstr>
      <vt:lpstr>Selection of validation targets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pedro</dc:creator>
  <cp:lastModifiedBy>Microsoft Office User</cp:lastModifiedBy>
  <cp:revision>129</cp:revision>
  <dcterms:created xsi:type="dcterms:W3CDTF">2018-06-14T10:14:24Z</dcterms:created>
  <dcterms:modified xsi:type="dcterms:W3CDTF">2022-02-25T12:40:16Z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1033-10.1.0.5672</vt:lpwstr>
  </property>
</Properties>
</file>